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25"/>
  </p:notesMasterIdLst>
  <p:sldIdLst>
    <p:sldId id="299" r:id="rId2"/>
    <p:sldId id="269" r:id="rId3"/>
    <p:sldId id="267" r:id="rId4"/>
    <p:sldId id="263" r:id="rId5"/>
    <p:sldId id="281" r:id="rId6"/>
    <p:sldId id="275" r:id="rId7"/>
    <p:sldId id="266" r:id="rId8"/>
    <p:sldId id="273" r:id="rId9"/>
    <p:sldId id="274" r:id="rId10"/>
    <p:sldId id="288" r:id="rId11"/>
    <p:sldId id="286" r:id="rId12"/>
    <p:sldId id="271" r:id="rId13"/>
    <p:sldId id="300" r:id="rId14"/>
    <p:sldId id="301" r:id="rId15"/>
    <p:sldId id="302" r:id="rId16"/>
    <p:sldId id="303" r:id="rId17"/>
    <p:sldId id="304" r:id="rId18"/>
    <p:sldId id="305" r:id="rId19"/>
    <p:sldId id="296" r:id="rId20"/>
    <p:sldId id="290" r:id="rId21"/>
    <p:sldId id="297" r:id="rId22"/>
    <p:sldId id="292" r:id="rId23"/>
    <p:sldId id="295" r:id="rId24"/>
  </p:sldIdLst>
  <p:sldSz cx="14630400" cy="8229600"/>
  <p:notesSz cx="8229600" cy="14630400"/>
  <p:embeddedFontLst>
    <p:embeddedFont>
      <p:font typeface="Calibri" panose="020F0502020204030204" pitchFamily="34" charset="0"/>
      <p:regular r:id="rId26"/>
      <p:bold r:id="rId27"/>
      <p:italic r:id="rId28"/>
      <p:boldItalic r:id="rId29"/>
    </p:embeddedFont>
    <p:embeddedFont>
      <p:font typeface="Roboto" panose="020B0604020202020204" charset="0"/>
      <p:regular r:id="rId30"/>
      <p:bold r:id="rId31"/>
      <p:italic r:id="rId32"/>
      <p:boldItalic r:id="rId33"/>
    </p:embeddedFont>
    <p:embeddedFont>
      <p:font typeface="Roboto Slab" panose="020B0604020202020204" charset="0"/>
      <p:regular r:id="rId3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6B9FF"/>
    <a:srgbClr val="376CFF"/>
    <a:srgbClr val="202733"/>
    <a:srgbClr val="D6E5E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p:scale>
          <a:sx n="50" d="100"/>
          <a:sy n="50" d="100"/>
        </p:scale>
        <p:origin x="876" y="2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21" Type="http://schemas.openxmlformats.org/officeDocument/2006/relationships/slide" Target="slides/slide20.xml"/><Relationship Id="rId34" Type="http://schemas.openxmlformats.org/officeDocument/2006/relationships/font" Target="fonts/font9.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font" Target="fonts/font8.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7.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146814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34127849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22403642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5709737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39836934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39469269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22416217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32581149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23481229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70221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28366053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546919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253307937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5706817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36213599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9004069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30021667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3701022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2679703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23303834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0BDA2C-EDB4-79E8-563B-03A8AC52E83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76BF618-889C-AF71-ACC7-EF75FB588E5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4D95D05-045B-7283-7C2C-FDBABEC92B4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FD85F9A-FF91-15E9-EF2D-ABB7D91B10BC}"/>
              </a:ext>
            </a:extLst>
          </p:cNvPr>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33138427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0BDA2C-EDB4-79E8-563B-03A8AC52E83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76BF618-889C-AF71-ACC7-EF75FB588E5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4D95D05-045B-7283-7C2C-FDBABEC92B4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FD85F9A-FF91-15E9-EF2D-ABB7D91B10BC}"/>
              </a:ext>
            </a:extLst>
          </p:cNvPr>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4253953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0BDA2C-EDB4-79E8-563B-03A8AC52E83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76BF618-889C-AF71-ACC7-EF75FB588E5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4D95D05-045B-7283-7C2C-FDBABEC92B4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FD85F9A-FF91-15E9-EF2D-ABB7D91B10BC}"/>
              </a:ext>
            </a:extLst>
          </p:cNvPr>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708980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4.xml"/><Relationship Id="rId5" Type="http://schemas.openxmlformats.org/officeDocument/2006/relationships/image" Target="../media/image21.png"/><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image" Target="../media/image29.png"/></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31.png"/></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6.xml"/><Relationship Id="rId1" Type="http://schemas.openxmlformats.org/officeDocument/2006/relationships/slideLayout" Target="../slideLayouts/slideLayout6.xml"/><Relationship Id="rId4" Type="http://schemas.openxmlformats.org/officeDocument/2006/relationships/image" Target="../media/image33.png"/></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6.xml"/><Relationship Id="rId4" Type="http://schemas.openxmlformats.org/officeDocument/2006/relationships/image" Target="../media/image35.png"/></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8.xml"/><Relationship Id="rId1" Type="http://schemas.openxmlformats.org/officeDocument/2006/relationships/slideLayout" Target="../slideLayouts/slideLayout6.xml"/><Relationship Id="rId4" Type="http://schemas.openxmlformats.org/officeDocument/2006/relationships/image" Target="../media/image37.png"/></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0.xml"/><Relationship Id="rId1" Type="http://schemas.openxmlformats.org/officeDocument/2006/relationships/slideLayout" Target="../slideLayouts/slideLayout6.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2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1.xml"/><Relationship Id="rId1" Type="http://schemas.openxmlformats.org/officeDocument/2006/relationships/slideLayout" Target="../slideLayouts/slideLayout5.xml"/><Relationship Id="rId5" Type="http://schemas.openxmlformats.org/officeDocument/2006/relationships/image" Target="../media/image42.png"/><Relationship Id="rId4" Type="http://schemas.openxmlformats.org/officeDocument/2006/relationships/image" Target="../media/image43.png"/></Relationships>
</file>

<file path=ppt/slides/_rels/slide2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2.xml"/><Relationship Id="rId1" Type="http://schemas.openxmlformats.org/officeDocument/2006/relationships/slideLayout" Target="../slideLayouts/slideLayout8.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2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4.xml"/><Relationship Id="rId1" Type="http://schemas.openxmlformats.org/officeDocument/2006/relationships/slideLayout" Target="../slideLayouts/slideLayout9.xml"/><Relationship Id="rId4" Type="http://schemas.openxmlformats.org/officeDocument/2006/relationships/image" Target="../media/image9.jp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9.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9.xml"/><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9.xml"/><Relationship Id="rId4" Type="http://schemas.openxmlformats.org/officeDocument/2006/relationships/image" Target="../media/image15.jp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9.xml"/><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434227"/>
            <a:ext cx="7556421" cy="1417558"/>
          </a:xfrm>
          <a:prstGeom prst="rect">
            <a:avLst/>
          </a:prstGeom>
          <a:noFill/>
          <a:ln/>
        </p:spPr>
        <p:txBody>
          <a:bodyPr wrap="square" lIns="0" tIns="0" rIns="0" bIns="0" rtlCol="0" anchor="t"/>
          <a:lstStyle/>
          <a:p>
            <a:pPr marL="0" indent="0" algn="l">
              <a:lnSpc>
                <a:spcPts val="5550"/>
              </a:lnSpc>
              <a:buNone/>
            </a:pPr>
            <a:r>
              <a:rPr lang="en-US" sz="4450" dirty="0" smtClean="0">
                <a:solidFill>
                  <a:srgbClr val="76B9FF"/>
                </a:solidFill>
                <a:latin typeface="Roboto Slab" pitchFamily="34" charset="0"/>
                <a:ea typeface="Roboto Slab" pitchFamily="34" charset="-122"/>
                <a:cs typeface="Roboto Slab" pitchFamily="34" charset="-120"/>
              </a:rPr>
              <a:t>DesignDeck :</a:t>
            </a:r>
          </a:p>
          <a:p>
            <a:pPr>
              <a:lnSpc>
                <a:spcPts val="5550"/>
              </a:lnSpc>
            </a:pPr>
            <a:r>
              <a:rPr lang="en-US" sz="4450" dirty="0">
                <a:solidFill>
                  <a:srgbClr val="76B9FF"/>
                </a:solidFill>
                <a:latin typeface="Roboto Slab" pitchFamily="34" charset="0"/>
                <a:ea typeface="Roboto Slab" pitchFamily="34" charset="-122"/>
                <a:cs typeface="Roboto Slab" pitchFamily="34" charset="-120"/>
              </a:rPr>
              <a:t>Project Overview</a:t>
            </a:r>
            <a:endParaRPr lang="en-US" sz="4450" dirty="0"/>
          </a:p>
          <a:p>
            <a:pPr marL="0" indent="0" algn="l">
              <a:lnSpc>
                <a:spcPts val="5550"/>
              </a:lnSpc>
              <a:buNone/>
            </a:pPr>
            <a:endParaRPr lang="en-US" sz="4450" dirty="0"/>
          </a:p>
        </p:txBody>
      </p:sp>
      <p:sp>
        <p:nvSpPr>
          <p:cNvPr id="4" name="Text 1"/>
          <p:cNvSpPr/>
          <p:nvPr/>
        </p:nvSpPr>
        <p:spPr>
          <a:xfrm>
            <a:off x="793790" y="3191947"/>
            <a:ext cx="7556421" cy="1088708"/>
          </a:xfrm>
          <a:prstGeom prst="rect">
            <a:avLst/>
          </a:prstGeom>
          <a:noFill/>
          <a:ln/>
        </p:spPr>
        <p:txBody>
          <a:bodyPr wrap="square" lIns="0" tIns="0" rIns="0" bIns="0" rtlCol="0" anchor="t"/>
          <a:lstStyle/>
          <a:p>
            <a:pPr>
              <a:lnSpc>
                <a:spcPts val="2850"/>
              </a:lnSpc>
            </a:pPr>
            <a:r>
              <a:rPr lang="en-US" sz="1750" dirty="0">
                <a:solidFill>
                  <a:srgbClr val="D6E5EF"/>
                </a:solidFill>
                <a:latin typeface="Roboto" pitchFamily="34" charset="0"/>
                <a:ea typeface="Roboto" pitchFamily="34" charset="-122"/>
                <a:cs typeface="Roboto" pitchFamily="34" charset="-120"/>
              </a:rPr>
              <a:t>DesignDeck offers an attractive interface for project management. It includes UI screenshots showcasing features. The responsive frontend supports light and dark modes. It also has an admin panel and authentication options.</a:t>
            </a:r>
            <a:endParaRPr lang="en-US" sz="1750" dirty="0"/>
          </a:p>
        </p:txBody>
      </p:sp>
    </p:spTree>
    <p:extLst>
      <p:ext uri="{BB962C8B-B14F-4D97-AF65-F5344CB8AC3E}">
        <p14:creationId xmlns:p14="http://schemas.microsoft.com/office/powerpoint/2010/main" val="2181375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1083728" y="974804"/>
            <a:ext cx="9521082" cy="1417558"/>
          </a:xfrm>
          <a:prstGeom prst="rect">
            <a:avLst/>
          </a:prstGeom>
          <a:noFill/>
          <a:ln/>
        </p:spPr>
        <p:txBody>
          <a:bodyPr wrap="square" lIns="0" tIns="0" rIns="0" bIns="0" rtlCol="0" anchor="t"/>
          <a:lstStyle/>
          <a:p>
            <a:pPr marL="0" indent="0" algn="l">
              <a:lnSpc>
                <a:spcPts val="5550"/>
              </a:lnSpc>
              <a:buNone/>
            </a:pPr>
            <a:r>
              <a:rPr lang="en-US" sz="4450" dirty="0">
                <a:solidFill>
                  <a:srgbClr val="76B9FF"/>
                </a:solidFill>
                <a:latin typeface="Roboto Slab" pitchFamily="34" charset="0"/>
                <a:ea typeface="Roboto Slab" pitchFamily="34" charset="-122"/>
                <a:cs typeface="Roboto Slab" pitchFamily="34" charset="-120"/>
              </a:rPr>
              <a:t>Frontend Development </a:t>
            </a:r>
            <a:r>
              <a:rPr lang="en-US" sz="4450" dirty="0" smtClean="0">
                <a:solidFill>
                  <a:srgbClr val="76B9FF"/>
                </a:solidFill>
                <a:latin typeface="Roboto Slab" pitchFamily="34" charset="0"/>
                <a:ea typeface="Roboto Slab" pitchFamily="34" charset="-122"/>
                <a:cs typeface="Roboto Slab" pitchFamily="34" charset="-120"/>
              </a:rPr>
              <a:t>Complete</a:t>
            </a:r>
            <a:endParaRPr lang="en-US" sz="4450" dirty="0"/>
          </a:p>
        </p:txBody>
      </p:sp>
      <p:pic>
        <p:nvPicPr>
          <p:cNvPr id="4" name="Image 1" descr="preencoded.png"/>
          <p:cNvPicPr>
            <a:picLocks noChangeAspect="1"/>
          </p:cNvPicPr>
          <p:nvPr/>
        </p:nvPicPr>
        <p:blipFill>
          <a:blip r:embed="rId3"/>
          <a:stretch>
            <a:fillRect/>
          </a:stretch>
        </p:blipFill>
        <p:spPr>
          <a:xfrm>
            <a:off x="1083728" y="2732524"/>
            <a:ext cx="566976" cy="566976"/>
          </a:xfrm>
          <a:prstGeom prst="rect">
            <a:avLst/>
          </a:prstGeom>
        </p:spPr>
      </p:pic>
      <p:sp>
        <p:nvSpPr>
          <p:cNvPr id="5" name="Text 1"/>
          <p:cNvSpPr/>
          <p:nvPr/>
        </p:nvSpPr>
        <p:spPr>
          <a:xfrm>
            <a:off x="1083728" y="3526314"/>
            <a:ext cx="2291953" cy="354330"/>
          </a:xfrm>
          <a:prstGeom prst="rect">
            <a:avLst/>
          </a:prstGeom>
          <a:noFill/>
          <a:ln/>
        </p:spPr>
        <p:txBody>
          <a:bodyPr wrap="none" lIns="0" tIns="0" rIns="0" bIns="0" rtlCol="0" anchor="t"/>
          <a:lstStyle/>
          <a:p>
            <a:pPr marL="0" indent="0" algn="l">
              <a:lnSpc>
                <a:spcPts val="2750"/>
              </a:lnSpc>
              <a:buNone/>
            </a:pPr>
            <a:r>
              <a:rPr lang="en-US" sz="2200" dirty="0">
                <a:solidFill>
                  <a:srgbClr val="D6E5EF"/>
                </a:solidFill>
                <a:latin typeface="Roboto Slab" pitchFamily="34" charset="0"/>
                <a:ea typeface="Roboto Slab" pitchFamily="34" charset="-122"/>
                <a:cs typeface="Roboto Slab" pitchFamily="34" charset="-120"/>
              </a:rPr>
              <a:t>Mobile-First</a:t>
            </a:r>
            <a:endParaRPr lang="en-US" sz="2200" dirty="0"/>
          </a:p>
        </p:txBody>
      </p:sp>
      <p:sp>
        <p:nvSpPr>
          <p:cNvPr id="6" name="Text 2"/>
          <p:cNvSpPr/>
          <p:nvPr/>
        </p:nvSpPr>
        <p:spPr>
          <a:xfrm>
            <a:off x="1083728" y="4016732"/>
            <a:ext cx="2980272" cy="1088708"/>
          </a:xfrm>
          <a:prstGeom prst="rect">
            <a:avLst/>
          </a:prstGeom>
          <a:noFill/>
          <a:ln/>
        </p:spPr>
        <p:txBody>
          <a:bodyPr wrap="square" lIns="0" tIns="0" rIns="0" bIns="0" rtlCol="0" anchor="t"/>
          <a:lstStyle/>
          <a:p>
            <a:pPr marL="0" indent="0" algn="l">
              <a:lnSpc>
                <a:spcPts val="2850"/>
              </a:lnSpc>
              <a:buNone/>
            </a:pPr>
            <a:r>
              <a:rPr lang="en-US" sz="1750" dirty="0">
                <a:solidFill>
                  <a:srgbClr val="D6E5EF"/>
                </a:solidFill>
                <a:latin typeface="Roboto" pitchFamily="34" charset="0"/>
                <a:ea typeface="Roboto" pitchFamily="34" charset="-122"/>
                <a:cs typeface="Roboto" pitchFamily="34" charset="-120"/>
              </a:rPr>
              <a:t>Optimal viewing experience on all devices.</a:t>
            </a:r>
            <a:endParaRPr lang="en-US" sz="1750" dirty="0"/>
          </a:p>
        </p:txBody>
      </p:sp>
      <p:pic>
        <p:nvPicPr>
          <p:cNvPr id="7" name="Image 2" descr="preencoded.png"/>
          <p:cNvPicPr>
            <a:picLocks noChangeAspect="1"/>
          </p:cNvPicPr>
          <p:nvPr/>
        </p:nvPicPr>
        <p:blipFill>
          <a:blip r:embed="rId4"/>
          <a:stretch>
            <a:fillRect/>
          </a:stretch>
        </p:blipFill>
        <p:spPr>
          <a:xfrm>
            <a:off x="4706442" y="2732524"/>
            <a:ext cx="566976" cy="566976"/>
          </a:xfrm>
          <a:prstGeom prst="rect">
            <a:avLst/>
          </a:prstGeom>
        </p:spPr>
      </p:pic>
      <p:sp>
        <p:nvSpPr>
          <p:cNvPr id="8" name="Text 3"/>
          <p:cNvSpPr/>
          <p:nvPr/>
        </p:nvSpPr>
        <p:spPr>
          <a:xfrm>
            <a:off x="4706442" y="3526314"/>
            <a:ext cx="2292072" cy="354330"/>
          </a:xfrm>
          <a:prstGeom prst="rect">
            <a:avLst/>
          </a:prstGeom>
          <a:noFill/>
          <a:ln/>
        </p:spPr>
        <p:txBody>
          <a:bodyPr wrap="none" lIns="0" tIns="0" rIns="0" bIns="0" rtlCol="0" anchor="t"/>
          <a:lstStyle/>
          <a:p>
            <a:pPr marL="0" indent="0" algn="l">
              <a:lnSpc>
                <a:spcPts val="2750"/>
              </a:lnSpc>
              <a:buNone/>
            </a:pPr>
            <a:r>
              <a:rPr lang="en-US" sz="2200" dirty="0">
                <a:solidFill>
                  <a:srgbClr val="D6E5EF"/>
                </a:solidFill>
                <a:latin typeface="Roboto Slab" pitchFamily="34" charset="0"/>
                <a:ea typeface="Roboto Slab" pitchFamily="34" charset="-122"/>
                <a:cs typeface="Roboto Slab" pitchFamily="34" charset="-120"/>
              </a:rPr>
              <a:t>Cross-Browser</a:t>
            </a:r>
            <a:endParaRPr lang="en-US" sz="2200" dirty="0"/>
          </a:p>
        </p:txBody>
      </p:sp>
      <p:sp>
        <p:nvSpPr>
          <p:cNvPr id="9" name="Text 4"/>
          <p:cNvSpPr/>
          <p:nvPr/>
        </p:nvSpPr>
        <p:spPr>
          <a:xfrm>
            <a:off x="4706442" y="4016732"/>
            <a:ext cx="2926258" cy="1088708"/>
          </a:xfrm>
          <a:prstGeom prst="rect">
            <a:avLst/>
          </a:prstGeom>
          <a:noFill/>
          <a:ln/>
        </p:spPr>
        <p:txBody>
          <a:bodyPr wrap="square" lIns="0" tIns="0" rIns="0" bIns="0" rtlCol="0" anchor="t"/>
          <a:lstStyle/>
          <a:p>
            <a:pPr marL="0" indent="0" algn="l">
              <a:lnSpc>
                <a:spcPts val="2850"/>
              </a:lnSpc>
              <a:buNone/>
            </a:pPr>
            <a:r>
              <a:rPr lang="en-US" sz="1750" dirty="0">
                <a:solidFill>
                  <a:srgbClr val="D6E5EF"/>
                </a:solidFill>
                <a:latin typeface="Roboto" pitchFamily="34" charset="0"/>
                <a:ea typeface="Roboto" pitchFamily="34" charset="-122"/>
                <a:cs typeface="Roboto" pitchFamily="34" charset="-120"/>
              </a:rPr>
              <a:t>Compatible with Chrome, Firefox, Safari, and Edge.</a:t>
            </a:r>
            <a:endParaRPr lang="en-US" sz="1750" dirty="0"/>
          </a:p>
        </p:txBody>
      </p:sp>
      <p:pic>
        <p:nvPicPr>
          <p:cNvPr id="10" name="Image 3" descr="preencoded.png"/>
          <p:cNvPicPr>
            <a:picLocks noChangeAspect="1"/>
          </p:cNvPicPr>
          <p:nvPr/>
        </p:nvPicPr>
        <p:blipFill>
          <a:blip r:embed="rId5"/>
          <a:stretch>
            <a:fillRect/>
          </a:stretch>
        </p:blipFill>
        <p:spPr>
          <a:xfrm>
            <a:off x="8176876" y="2732524"/>
            <a:ext cx="566976" cy="566976"/>
          </a:xfrm>
          <a:prstGeom prst="rect">
            <a:avLst/>
          </a:prstGeom>
        </p:spPr>
      </p:pic>
      <p:sp>
        <p:nvSpPr>
          <p:cNvPr id="11" name="Text 5"/>
          <p:cNvSpPr/>
          <p:nvPr/>
        </p:nvSpPr>
        <p:spPr>
          <a:xfrm>
            <a:off x="8176876" y="3526314"/>
            <a:ext cx="2291953" cy="354330"/>
          </a:xfrm>
          <a:prstGeom prst="rect">
            <a:avLst/>
          </a:prstGeom>
          <a:noFill/>
          <a:ln/>
        </p:spPr>
        <p:txBody>
          <a:bodyPr wrap="none" lIns="0" tIns="0" rIns="0" bIns="0" rtlCol="0" anchor="t"/>
          <a:lstStyle/>
          <a:p>
            <a:pPr marL="0" indent="0" algn="l">
              <a:lnSpc>
                <a:spcPts val="2750"/>
              </a:lnSpc>
              <a:buNone/>
            </a:pPr>
            <a:r>
              <a:rPr lang="en-US" sz="2200" dirty="0">
                <a:solidFill>
                  <a:srgbClr val="D6E5EF"/>
                </a:solidFill>
                <a:latin typeface="Roboto Slab" pitchFamily="34" charset="0"/>
                <a:ea typeface="Roboto Slab" pitchFamily="34" charset="-122"/>
                <a:cs typeface="Roboto Slab" pitchFamily="34" charset="-120"/>
              </a:rPr>
              <a:t>React</a:t>
            </a:r>
            <a:endParaRPr lang="en-US" sz="2200" dirty="0"/>
          </a:p>
        </p:txBody>
      </p:sp>
      <p:sp>
        <p:nvSpPr>
          <p:cNvPr id="12" name="Text 6"/>
          <p:cNvSpPr/>
          <p:nvPr/>
        </p:nvSpPr>
        <p:spPr>
          <a:xfrm>
            <a:off x="8176876" y="4016732"/>
            <a:ext cx="3024524" cy="1088708"/>
          </a:xfrm>
          <a:prstGeom prst="rect">
            <a:avLst/>
          </a:prstGeom>
          <a:noFill/>
          <a:ln/>
        </p:spPr>
        <p:txBody>
          <a:bodyPr wrap="square" lIns="0" tIns="0" rIns="0" bIns="0" rtlCol="0" anchor="t"/>
          <a:lstStyle/>
          <a:p>
            <a:pPr marL="0" indent="0" algn="l">
              <a:lnSpc>
                <a:spcPts val="2850"/>
              </a:lnSpc>
              <a:buNone/>
            </a:pPr>
            <a:r>
              <a:rPr lang="en-US" sz="1750" dirty="0">
                <a:solidFill>
                  <a:srgbClr val="D6E5EF"/>
                </a:solidFill>
                <a:latin typeface="Roboto" pitchFamily="34" charset="0"/>
                <a:ea typeface="Roboto" pitchFamily="34" charset="-122"/>
                <a:cs typeface="Roboto" pitchFamily="34" charset="-120"/>
              </a:rPr>
              <a:t>Built with React, Javascript, HTML5, and </a:t>
            </a:r>
            <a:r>
              <a:rPr lang="en-US" sz="1750" dirty="0" smtClean="0">
                <a:solidFill>
                  <a:srgbClr val="D6E5EF"/>
                </a:solidFill>
                <a:latin typeface="Roboto" pitchFamily="34" charset="0"/>
                <a:ea typeface="Roboto" pitchFamily="34" charset="-122"/>
                <a:cs typeface="Roboto" pitchFamily="34" charset="-120"/>
              </a:rPr>
              <a:t>Tailwind CSS.</a:t>
            </a:r>
            <a:endParaRPr lang="en-US" sz="1750" dirty="0"/>
          </a:p>
        </p:txBody>
      </p:sp>
      <p:sp>
        <p:nvSpPr>
          <p:cNvPr id="13" name="Text 7"/>
          <p:cNvSpPr/>
          <p:nvPr/>
        </p:nvSpPr>
        <p:spPr>
          <a:xfrm>
            <a:off x="1083728" y="5360591"/>
            <a:ext cx="7556421" cy="725805"/>
          </a:xfrm>
          <a:prstGeom prst="rect">
            <a:avLst/>
          </a:prstGeom>
          <a:noFill/>
          <a:ln/>
        </p:spPr>
        <p:txBody>
          <a:bodyPr wrap="square" lIns="0" tIns="0" rIns="0" bIns="0" rtlCol="0" anchor="t"/>
          <a:lstStyle/>
          <a:p>
            <a:pPr marL="0" indent="0" algn="l">
              <a:lnSpc>
                <a:spcPts val="2850"/>
              </a:lnSpc>
              <a:buNone/>
            </a:pPr>
            <a:r>
              <a:rPr lang="en-US" sz="1750" dirty="0">
                <a:solidFill>
                  <a:srgbClr val="D6E5EF"/>
                </a:solidFill>
                <a:latin typeface="Roboto" pitchFamily="34" charset="0"/>
                <a:ea typeface="Roboto" pitchFamily="34" charset="-122"/>
                <a:cs typeface="Roboto" pitchFamily="34" charset="-120"/>
              </a:rPr>
              <a:t>The frontend development emphasizes a smooth and responsive interface for users on any device.</a:t>
            </a:r>
            <a:endParaRPr lang="en-US" sz="1750" dirty="0"/>
          </a:p>
        </p:txBody>
      </p:sp>
      <p:sp>
        <p:nvSpPr>
          <p:cNvPr id="14" name="Rectangle 13"/>
          <p:cNvSpPr/>
          <p:nvPr/>
        </p:nvSpPr>
        <p:spPr>
          <a:xfrm>
            <a:off x="12776200" y="7683500"/>
            <a:ext cx="1854200" cy="546100"/>
          </a:xfrm>
          <a:prstGeom prst="rect">
            <a:avLst/>
          </a:prstGeom>
          <a:solidFill>
            <a:srgbClr val="2027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04586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89" y="968400"/>
            <a:ext cx="11865600" cy="708779"/>
          </a:xfrm>
          <a:prstGeom prst="rect">
            <a:avLst/>
          </a:prstGeom>
          <a:noFill/>
          <a:ln/>
        </p:spPr>
        <p:txBody>
          <a:bodyPr wrap="none" lIns="0" tIns="0" rIns="0" bIns="0" rtlCol="0" anchor="t"/>
          <a:lstStyle/>
          <a:p>
            <a:pPr>
              <a:lnSpc>
                <a:spcPts val="5550"/>
              </a:lnSpc>
            </a:pPr>
            <a:r>
              <a:rPr lang="en-US" sz="4450" dirty="0">
                <a:solidFill>
                  <a:srgbClr val="76B9FF"/>
                </a:solidFill>
                <a:latin typeface="Roboto Slab" pitchFamily="34" charset="0"/>
                <a:ea typeface="Roboto Slab" pitchFamily="34" charset="-122"/>
                <a:cs typeface="Roboto Slab" pitchFamily="34" charset="-120"/>
              </a:rPr>
              <a:t>Screenshot Showcase : Frontend Development</a:t>
            </a:r>
            <a:endParaRPr lang="en-US" sz="4450" dirty="0"/>
          </a:p>
        </p:txBody>
      </p:sp>
      <p:pic>
        <p:nvPicPr>
          <p:cNvPr id="3" name="Image 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790" y="2846657"/>
            <a:ext cx="6351270" cy="3572589"/>
          </a:xfrm>
          <a:prstGeom prst="rect">
            <a:avLst/>
          </a:prstGeom>
        </p:spPr>
      </p:pic>
      <p:sp>
        <p:nvSpPr>
          <p:cNvPr id="4" name="Text 1"/>
          <p:cNvSpPr/>
          <p:nvPr/>
        </p:nvSpPr>
        <p:spPr>
          <a:xfrm>
            <a:off x="793790" y="6682112"/>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D6E5EF"/>
                </a:solidFill>
                <a:latin typeface="Roboto Slab" pitchFamily="34" charset="0"/>
                <a:ea typeface="Roboto Slab" pitchFamily="34" charset="-122"/>
                <a:cs typeface="Roboto Slab" pitchFamily="34" charset="-120"/>
              </a:rPr>
              <a:t>Light Mode</a:t>
            </a:r>
            <a:endParaRPr lang="en-US" sz="2200" dirty="0"/>
          </a:p>
        </p:txBody>
      </p:sp>
      <p:pic>
        <p:nvPicPr>
          <p:cNvPr id="6" name="Imag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85221" y="2846624"/>
            <a:ext cx="6351389" cy="3572656"/>
          </a:xfrm>
          <a:prstGeom prst="rect">
            <a:avLst/>
          </a:prstGeom>
        </p:spPr>
      </p:pic>
      <p:sp>
        <p:nvSpPr>
          <p:cNvPr id="7" name="Text 3"/>
          <p:cNvSpPr/>
          <p:nvPr/>
        </p:nvSpPr>
        <p:spPr>
          <a:xfrm>
            <a:off x="7485221" y="6682112"/>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D6E5EF"/>
                </a:solidFill>
                <a:latin typeface="Roboto Slab" pitchFamily="34" charset="0"/>
                <a:ea typeface="Roboto Slab" pitchFamily="34" charset="-122"/>
                <a:cs typeface="Roboto Slab" pitchFamily="34" charset="-120"/>
              </a:rPr>
              <a:t>Dark Mode</a:t>
            </a:r>
            <a:endParaRPr lang="en-US" sz="2200" dirty="0"/>
          </a:p>
        </p:txBody>
      </p:sp>
      <p:sp>
        <p:nvSpPr>
          <p:cNvPr id="9" name="Rectangle 8"/>
          <p:cNvSpPr/>
          <p:nvPr/>
        </p:nvSpPr>
        <p:spPr>
          <a:xfrm>
            <a:off x="12776200" y="7683500"/>
            <a:ext cx="1854200" cy="546100"/>
          </a:xfrm>
          <a:prstGeom prst="rect">
            <a:avLst/>
          </a:prstGeom>
          <a:solidFill>
            <a:srgbClr val="2027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p:cNvSpPr txBox="1"/>
          <p:nvPr/>
        </p:nvSpPr>
        <p:spPr>
          <a:xfrm>
            <a:off x="730289" y="2273300"/>
            <a:ext cx="1420132" cy="369332"/>
          </a:xfrm>
          <a:prstGeom prst="rect">
            <a:avLst/>
          </a:prstGeom>
          <a:noFill/>
        </p:spPr>
        <p:txBody>
          <a:bodyPr wrap="none" rtlCol="0">
            <a:spAutoFit/>
          </a:bodyPr>
          <a:lstStyle/>
          <a:p>
            <a:r>
              <a:rPr lang="en-US" dirty="0" smtClean="0">
                <a:solidFill>
                  <a:srgbClr val="76B9FF"/>
                </a:solidFill>
              </a:rPr>
              <a:t>Landing</a:t>
            </a:r>
            <a:r>
              <a:rPr lang="en-US" dirty="0" smtClean="0"/>
              <a:t> </a:t>
            </a:r>
            <a:r>
              <a:rPr lang="en-US" dirty="0" smtClean="0">
                <a:solidFill>
                  <a:srgbClr val="76B9FF"/>
                </a:solidFill>
              </a:rPr>
              <a:t>Page</a:t>
            </a:r>
            <a:endParaRPr lang="en-IN" dirty="0">
              <a:solidFill>
                <a:srgbClr val="76B9FF"/>
              </a:solidFill>
            </a:endParaRPr>
          </a:p>
        </p:txBody>
      </p:sp>
    </p:spTree>
    <p:extLst>
      <p:ext uri="{BB962C8B-B14F-4D97-AF65-F5344CB8AC3E}">
        <p14:creationId xmlns:p14="http://schemas.microsoft.com/office/powerpoint/2010/main" val="22034790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793790" y="1214439"/>
            <a:ext cx="12607404" cy="766762"/>
          </a:xfrm>
          <a:prstGeom prst="rect">
            <a:avLst/>
          </a:prstGeom>
          <a:noFill/>
          <a:ln/>
        </p:spPr>
        <p:txBody>
          <a:bodyPr wrap="square" lIns="0" tIns="0" rIns="0" bIns="0" rtlCol="0" anchor="t"/>
          <a:lstStyle/>
          <a:p>
            <a:pPr marL="0" indent="0">
              <a:lnSpc>
                <a:spcPts val="5550"/>
              </a:lnSpc>
              <a:buNone/>
            </a:pPr>
            <a:r>
              <a:rPr lang="en-US" sz="4450" dirty="0">
                <a:solidFill>
                  <a:srgbClr val="76B9FF"/>
                </a:solidFill>
                <a:latin typeface="Roboto Slab" pitchFamily="34" charset="0"/>
                <a:ea typeface="Roboto Slab" pitchFamily="34" charset="-122"/>
                <a:cs typeface="Roboto Slab" pitchFamily="34" charset="-120"/>
              </a:rPr>
              <a:t>Screenshot </a:t>
            </a:r>
            <a:r>
              <a:rPr lang="en-US" sz="4450" dirty="0" smtClean="0">
                <a:solidFill>
                  <a:srgbClr val="76B9FF"/>
                </a:solidFill>
                <a:latin typeface="Roboto Slab" pitchFamily="34" charset="0"/>
                <a:ea typeface="Roboto Slab" pitchFamily="34" charset="-122"/>
                <a:cs typeface="Roboto Slab" pitchFamily="34" charset="-120"/>
              </a:rPr>
              <a:t>Showcase : Frontend Development</a:t>
            </a:r>
            <a:endParaRPr lang="en-US" sz="4450" dirty="0"/>
          </a:p>
        </p:txBody>
      </p:sp>
      <p:pic>
        <p:nvPicPr>
          <p:cNvPr id="8" name="Picture 7">
            <a:extLst>
              <a:ext uri="{FF2B5EF4-FFF2-40B4-BE49-F238E27FC236}">
                <a16:creationId xmlns:a16="http://schemas.microsoft.com/office/drawing/2014/main" id="{6A1B8CEC-B07A-809F-C29C-504626AD48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1849" y="3174355"/>
            <a:ext cx="6087600" cy="3424275"/>
          </a:xfrm>
          <a:prstGeom prst="rect">
            <a:avLst/>
          </a:prstGeom>
        </p:spPr>
      </p:pic>
      <p:sp>
        <p:nvSpPr>
          <p:cNvPr id="9" name="TextBox 8">
            <a:extLst>
              <a:ext uri="{FF2B5EF4-FFF2-40B4-BE49-F238E27FC236}">
                <a16:creationId xmlns:a16="http://schemas.microsoft.com/office/drawing/2014/main" id="{A19B8FB6-ADB2-2C0D-6B54-1B635BA69DE9}"/>
              </a:ext>
            </a:extLst>
          </p:cNvPr>
          <p:cNvSpPr txBox="1"/>
          <p:nvPr/>
        </p:nvSpPr>
        <p:spPr>
          <a:xfrm>
            <a:off x="871849" y="2433240"/>
            <a:ext cx="5517800" cy="369332"/>
          </a:xfrm>
          <a:prstGeom prst="rect">
            <a:avLst/>
          </a:prstGeom>
          <a:noFill/>
        </p:spPr>
        <p:txBody>
          <a:bodyPr wrap="square" rtlCol="0">
            <a:spAutoFit/>
          </a:bodyPr>
          <a:lstStyle/>
          <a:p>
            <a:r>
              <a:rPr lang="en-US" dirty="0" smtClean="0">
                <a:solidFill>
                  <a:srgbClr val="76B9FF"/>
                </a:solidFill>
              </a:rPr>
              <a:t>Signup </a:t>
            </a:r>
            <a:r>
              <a:rPr lang="en-US" dirty="0" smtClean="0">
                <a:solidFill>
                  <a:srgbClr val="76B9FF"/>
                </a:solidFill>
              </a:rPr>
              <a:t>Page</a:t>
            </a:r>
            <a:endParaRPr lang="en-IN" dirty="0">
              <a:solidFill>
                <a:srgbClr val="76B9FF"/>
              </a:solidFill>
            </a:endParaRPr>
          </a:p>
        </p:txBody>
      </p:sp>
      <p:pic>
        <p:nvPicPr>
          <p:cNvPr id="10" name="Picture 9">
            <a:extLst>
              <a:ext uri="{FF2B5EF4-FFF2-40B4-BE49-F238E27FC236}">
                <a16:creationId xmlns:a16="http://schemas.microsoft.com/office/drawing/2014/main" id="{0472129F-6AC1-3AE8-EBE7-77A597AC6F1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15201" y="3174355"/>
            <a:ext cx="6085992" cy="3423371"/>
          </a:xfrm>
          <a:prstGeom prst="rect">
            <a:avLst/>
          </a:prstGeom>
        </p:spPr>
      </p:pic>
      <p:sp>
        <p:nvSpPr>
          <p:cNvPr id="11" name="TextBox 10">
            <a:extLst>
              <a:ext uri="{FF2B5EF4-FFF2-40B4-BE49-F238E27FC236}">
                <a16:creationId xmlns:a16="http://schemas.microsoft.com/office/drawing/2014/main" id="{1CD5C09E-C551-B232-B51A-52C96EBFCED8}"/>
              </a:ext>
            </a:extLst>
          </p:cNvPr>
          <p:cNvSpPr txBox="1"/>
          <p:nvPr/>
        </p:nvSpPr>
        <p:spPr>
          <a:xfrm>
            <a:off x="7315200" y="2433240"/>
            <a:ext cx="5517800" cy="369332"/>
          </a:xfrm>
          <a:prstGeom prst="rect">
            <a:avLst/>
          </a:prstGeom>
          <a:noFill/>
        </p:spPr>
        <p:txBody>
          <a:bodyPr wrap="square" rtlCol="0">
            <a:spAutoFit/>
          </a:bodyPr>
          <a:lstStyle/>
          <a:p>
            <a:r>
              <a:rPr lang="en-US" dirty="0" smtClean="0">
                <a:solidFill>
                  <a:srgbClr val="76B9FF"/>
                </a:solidFill>
              </a:rPr>
              <a:t>Signin </a:t>
            </a:r>
            <a:r>
              <a:rPr lang="en-US" dirty="0" smtClean="0">
                <a:solidFill>
                  <a:srgbClr val="76B9FF"/>
                </a:solidFill>
              </a:rPr>
              <a:t>Page</a:t>
            </a:r>
            <a:endParaRPr lang="en-IN" dirty="0">
              <a:solidFill>
                <a:srgbClr val="76B9FF"/>
              </a:solidFill>
            </a:endParaRPr>
          </a:p>
        </p:txBody>
      </p:sp>
      <p:sp>
        <p:nvSpPr>
          <p:cNvPr id="12" name="Rectangle 11"/>
          <p:cNvSpPr/>
          <p:nvPr/>
        </p:nvSpPr>
        <p:spPr>
          <a:xfrm>
            <a:off x="12776200" y="7683500"/>
            <a:ext cx="1854200" cy="546100"/>
          </a:xfrm>
          <a:prstGeom prst="rect">
            <a:avLst/>
          </a:prstGeom>
          <a:solidFill>
            <a:srgbClr val="2027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6401487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793790" y="1214439"/>
            <a:ext cx="12607404" cy="766762"/>
          </a:xfrm>
          <a:prstGeom prst="rect">
            <a:avLst/>
          </a:prstGeom>
          <a:noFill/>
          <a:ln/>
        </p:spPr>
        <p:txBody>
          <a:bodyPr wrap="square" lIns="0" tIns="0" rIns="0" bIns="0" rtlCol="0" anchor="t"/>
          <a:lstStyle/>
          <a:p>
            <a:pPr marL="0" indent="0">
              <a:lnSpc>
                <a:spcPts val="5550"/>
              </a:lnSpc>
              <a:buNone/>
            </a:pPr>
            <a:r>
              <a:rPr lang="en-US" sz="4450" dirty="0">
                <a:solidFill>
                  <a:srgbClr val="76B9FF"/>
                </a:solidFill>
                <a:latin typeface="Roboto Slab" pitchFamily="34" charset="0"/>
                <a:ea typeface="Roboto Slab" pitchFamily="34" charset="-122"/>
                <a:cs typeface="Roboto Slab" pitchFamily="34" charset="-120"/>
              </a:rPr>
              <a:t>Screenshot </a:t>
            </a:r>
            <a:r>
              <a:rPr lang="en-US" sz="4450" dirty="0" smtClean="0">
                <a:solidFill>
                  <a:srgbClr val="76B9FF"/>
                </a:solidFill>
                <a:latin typeface="Roboto Slab" pitchFamily="34" charset="0"/>
                <a:ea typeface="Roboto Slab" pitchFamily="34" charset="-122"/>
                <a:cs typeface="Roboto Slab" pitchFamily="34" charset="-120"/>
              </a:rPr>
              <a:t>Showcase : Frontend Development</a:t>
            </a:r>
            <a:endParaRPr lang="en-US" sz="4450" dirty="0"/>
          </a:p>
        </p:txBody>
      </p:sp>
      <p:pic>
        <p:nvPicPr>
          <p:cNvPr id="8" name="Picture 7">
            <a:extLst>
              <a:ext uri="{FF2B5EF4-FFF2-40B4-BE49-F238E27FC236}">
                <a16:creationId xmlns:a16="http://schemas.microsoft.com/office/drawing/2014/main" id="{6A1B8CEC-B07A-809F-C29C-504626AD48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1849" y="3174355"/>
            <a:ext cx="6087600" cy="3424275"/>
          </a:xfrm>
          <a:prstGeom prst="rect">
            <a:avLst/>
          </a:prstGeom>
        </p:spPr>
      </p:pic>
      <p:sp>
        <p:nvSpPr>
          <p:cNvPr id="9" name="TextBox 8">
            <a:extLst>
              <a:ext uri="{FF2B5EF4-FFF2-40B4-BE49-F238E27FC236}">
                <a16:creationId xmlns:a16="http://schemas.microsoft.com/office/drawing/2014/main" id="{A19B8FB6-ADB2-2C0D-6B54-1B635BA69DE9}"/>
              </a:ext>
            </a:extLst>
          </p:cNvPr>
          <p:cNvSpPr txBox="1"/>
          <p:nvPr/>
        </p:nvSpPr>
        <p:spPr>
          <a:xfrm>
            <a:off x="871849" y="2433240"/>
            <a:ext cx="5517800" cy="369332"/>
          </a:xfrm>
          <a:prstGeom prst="rect">
            <a:avLst/>
          </a:prstGeom>
          <a:noFill/>
        </p:spPr>
        <p:txBody>
          <a:bodyPr wrap="square" rtlCol="0">
            <a:spAutoFit/>
          </a:bodyPr>
          <a:lstStyle/>
          <a:p>
            <a:r>
              <a:rPr lang="en-US" dirty="0" smtClean="0">
                <a:solidFill>
                  <a:srgbClr val="76B9FF"/>
                </a:solidFill>
              </a:rPr>
              <a:t>Sent Link </a:t>
            </a:r>
            <a:r>
              <a:rPr lang="en-US" dirty="0" smtClean="0">
                <a:solidFill>
                  <a:srgbClr val="76B9FF"/>
                </a:solidFill>
              </a:rPr>
              <a:t>Page</a:t>
            </a:r>
            <a:endParaRPr lang="en-IN" dirty="0">
              <a:solidFill>
                <a:srgbClr val="76B9FF"/>
              </a:solidFill>
            </a:endParaRPr>
          </a:p>
        </p:txBody>
      </p:sp>
      <p:pic>
        <p:nvPicPr>
          <p:cNvPr id="10" name="Picture 9">
            <a:extLst>
              <a:ext uri="{FF2B5EF4-FFF2-40B4-BE49-F238E27FC236}">
                <a16:creationId xmlns:a16="http://schemas.microsoft.com/office/drawing/2014/main" id="{0472129F-6AC1-3AE8-EBE7-77A597AC6F1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15201" y="3174355"/>
            <a:ext cx="6085992" cy="3423371"/>
          </a:xfrm>
          <a:prstGeom prst="rect">
            <a:avLst/>
          </a:prstGeom>
        </p:spPr>
      </p:pic>
      <p:sp>
        <p:nvSpPr>
          <p:cNvPr id="11" name="TextBox 10">
            <a:extLst>
              <a:ext uri="{FF2B5EF4-FFF2-40B4-BE49-F238E27FC236}">
                <a16:creationId xmlns:a16="http://schemas.microsoft.com/office/drawing/2014/main" id="{1CD5C09E-C551-B232-B51A-52C96EBFCED8}"/>
              </a:ext>
            </a:extLst>
          </p:cNvPr>
          <p:cNvSpPr txBox="1"/>
          <p:nvPr/>
        </p:nvSpPr>
        <p:spPr>
          <a:xfrm>
            <a:off x="7315200" y="2433240"/>
            <a:ext cx="5517800" cy="369332"/>
          </a:xfrm>
          <a:prstGeom prst="rect">
            <a:avLst/>
          </a:prstGeom>
          <a:noFill/>
        </p:spPr>
        <p:txBody>
          <a:bodyPr wrap="square" rtlCol="0">
            <a:spAutoFit/>
          </a:bodyPr>
          <a:lstStyle/>
          <a:p>
            <a:r>
              <a:rPr lang="en-US" dirty="0" smtClean="0">
                <a:solidFill>
                  <a:srgbClr val="76B9FF"/>
                </a:solidFill>
              </a:rPr>
              <a:t>Reset Password </a:t>
            </a:r>
            <a:r>
              <a:rPr lang="en-US" dirty="0" smtClean="0">
                <a:solidFill>
                  <a:srgbClr val="76B9FF"/>
                </a:solidFill>
              </a:rPr>
              <a:t>Page</a:t>
            </a:r>
            <a:endParaRPr lang="en-IN" dirty="0">
              <a:solidFill>
                <a:srgbClr val="76B9FF"/>
              </a:solidFill>
            </a:endParaRPr>
          </a:p>
        </p:txBody>
      </p:sp>
      <p:sp>
        <p:nvSpPr>
          <p:cNvPr id="12" name="Rectangle 11"/>
          <p:cNvSpPr/>
          <p:nvPr/>
        </p:nvSpPr>
        <p:spPr>
          <a:xfrm>
            <a:off x="12776200" y="7683500"/>
            <a:ext cx="1854200" cy="546100"/>
          </a:xfrm>
          <a:prstGeom prst="rect">
            <a:avLst/>
          </a:prstGeom>
          <a:solidFill>
            <a:srgbClr val="2027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989906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793790" y="1214439"/>
            <a:ext cx="12607404" cy="766762"/>
          </a:xfrm>
          <a:prstGeom prst="rect">
            <a:avLst/>
          </a:prstGeom>
          <a:noFill/>
          <a:ln/>
        </p:spPr>
        <p:txBody>
          <a:bodyPr wrap="square" lIns="0" tIns="0" rIns="0" bIns="0" rtlCol="0" anchor="t"/>
          <a:lstStyle/>
          <a:p>
            <a:pPr marL="0" indent="0">
              <a:lnSpc>
                <a:spcPts val="5550"/>
              </a:lnSpc>
              <a:buNone/>
            </a:pPr>
            <a:r>
              <a:rPr lang="en-US" sz="4450" dirty="0">
                <a:solidFill>
                  <a:srgbClr val="76B9FF"/>
                </a:solidFill>
                <a:latin typeface="Roboto Slab" pitchFamily="34" charset="0"/>
                <a:ea typeface="Roboto Slab" pitchFamily="34" charset="-122"/>
                <a:cs typeface="Roboto Slab" pitchFamily="34" charset="-120"/>
              </a:rPr>
              <a:t>Screenshot </a:t>
            </a:r>
            <a:r>
              <a:rPr lang="en-US" sz="4450" dirty="0" smtClean="0">
                <a:solidFill>
                  <a:srgbClr val="76B9FF"/>
                </a:solidFill>
                <a:latin typeface="Roboto Slab" pitchFamily="34" charset="0"/>
                <a:ea typeface="Roboto Slab" pitchFamily="34" charset="-122"/>
                <a:cs typeface="Roboto Slab" pitchFamily="34" charset="-120"/>
              </a:rPr>
              <a:t>Showcase : Frontend Development</a:t>
            </a:r>
            <a:endParaRPr lang="en-US" sz="4450" dirty="0"/>
          </a:p>
        </p:txBody>
      </p:sp>
      <p:pic>
        <p:nvPicPr>
          <p:cNvPr id="8" name="Picture 7">
            <a:extLst>
              <a:ext uri="{FF2B5EF4-FFF2-40B4-BE49-F238E27FC236}">
                <a16:creationId xmlns:a16="http://schemas.microsoft.com/office/drawing/2014/main" id="{6A1B8CEC-B07A-809F-C29C-504626AD48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1849" y="3174355"/>
            <a:ext cx="6087600" cy="3424275"/>
          </a:xfrm>
          <a:prstGeom prst="rect">
            <a:avLst/>
          </a:prstGeom>
        </p:spPr>
      </p:pic>
      <p:sp>
        <p:nvSpPr>
          <p:cNvPr id="9" name="TextBox 8">
            <a:extLst>
              <a:ext uri="{FF2B5EF4-FFF2-40B4-BE49-F238E27FC236}">
                <a16:creationId xmlns:a16="http://schemas.microsoft.com/office/drawing/2014/main" id="{A19B8FB6-ADB2-2C0D-6B54-1B635BA69DE9}"/>
              </a:ext>
            </a:extLst>
          </p:cNvPr>
          <p:cNvSpPr txBox="1"/>
          <p:nvPr/>
        </p:nvSpPr>
        <p:spPr>
          <a:xfrm>
            <a:off x="871849" y="2433240"/>
            <a:ext cx="5517800" cy="369332"/>
          </a:xfrm>
          <a:prstGeom prst="rect">
            <a:avLst/>
          </a:prstGeom>
          <a:noFill/>
        </p:spPr>
        <p:txBody>
          <a:bodyPr wrap="square" rtlCol="0">
            <a:spAutoFit/>
          </a:bodyPr>
          <a:lstStyle/>
          <a:p>
            <a:r>
              <a:rPr lang="en-US" dirty="0" smtClean="0">
                <a:solidFill>
                  <a:srgbClr val="76B9FF"/>
                </a:solidFill>
              </a:rPr>
              <a:t>Admin Dashboard</a:t>
            </a:r>
            <a:endParaRPr lang="en-IN" dirty="0">
              <a:solidFill>
                <a:srgbClr val="76B9FF"/>
              </a:solidFill>
            </a:endParaRPr>
          </a:p>
        </p:txBody>
      </p:sp>
      <p:pic>
        <p:nvPicPr>
          <p:cNvPr id="10" name="Picture 9">
            <a:extLst>
              <a:ext uri="{FF2B5EF4-FFF2-40B4-BE49-F238E27FC236}">
                <a16:creationId xmlns:a16="http://schemas.microsoft.com/office/drawing/2014/main" id="{0472129F-6AC1-3AE8-EBE7-77A597AC6F1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15201" y="3174355"/>
            <a:ext cx="6085992" cy="3423371"/>
          </a:xfrm>
          <a:prstGeom prst="rect">
            <a:avLst/>
          </a:prstGeom>
        </p:spPr>
      </p:pic>
      <p:sp>
        <p:nvSpPr>
          <p:cNvPr id="11" name="TextBox 10">
            <a:extLst>
              <a:ext uri="{FF2B5EF4-FFF2-40B4-BE49-F238E27FC236}">
                <a16:creationId xmlns:a16="http://schemas.microsoft.com/office/drawing/2014/main" id="{1CD5C09E-C551-B232-B51A-52C96EBFCED8}"/>
              </a:ext>
            </a:extLst>
          </p:cNvPr>
          <p:cNvSpPr txBox="1"/>
          <p:nvPr/>
        </p:nvSpPr>
        <p:spPr>
          <a:xfrm>
            <a:off x="7315200" y="2433240"/>
            <a:ext cx="5517800" cy="369332"/>
          </a:xfrm>
          <a:prstGeom prst="rect">
            <a:avLst/>
          </a:prstGeom>
          <a:noFill/>
        </p:spPr>
        <p:txBody>
          <a:bodyPr wrap="square" rtlCol="0">
            <a:spAutoFit/>
          </a:bodyPr>
          <a:lstStyle/>
          <a:p>
            <a:r>
              <a:rPr lang="en-US" dirty="0" smtClean="0">
                <a:solidFill>
                  <a:srgbClr val="76B9FF"/>
                </a:solidFill>
              </a:rPr>
              <a:t>User Dashboard</a:t>
            </a:r>
            <a:endParaRPr lang="en-IN" dirty="0">
              <a:solidFill>
                <a:srgbClr val="76B9FF"/>
              </a:solidFill>
            </a:endParaRPr>
          </a:p>
        </p:txBody>
      </p:sp>
      <p:sp>
        <p:nvSpPr>
          <p:cNvPr id="12" name="Rectangle 11"/>
          <p:cNvSpPr/>
          <p:nvPr/>
        </p:nvSpPr>
        <p:spPr>
          <a:xfrm>
            <a:off x="12776200" y="7683500"/>
            <a:ext cx="1854200" cy="546100"/>
          </a:xfrm>
          <a:prstGeom prst="rect">
            <a:avLst/>
          </a:prstGeom>
          <a:solidFill>
            <a:srgbClr val="2027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669536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793790" y="1214439"/>
            <a:ext cx="12607404" cy="766762"/>
          </a:xfrm>
          <a:prstGeom prst="rect">
            <a:avLst/>
          </a:prstGeom>
          <a:noFill/>
          <a:ln/>
        </p:spPr>
        <p:txBody>
          <a:bodyPr wrap="square" lIns="0" tIns="0" rIns="0" bIns="0" rtlCol="0" anchor="t"/>
          <a:lstStyle/>
          <a:p>
            <a:pPr marL="0" indent="0">
              <a:lnSpc>
                <a:spcPts val="5550"/>
              </a:lnSpc>
              <a:buNone/>
            </a:pPr>
            <a:r>
              <a:rPr lang="en-US" sz="4450" dirty="0">
                <a:solidFill>
                  <a:srgbClr val="76B9FF"/>
                </a:solidFill>
                <a:latin typeface="Roboto Slab" pitchFamily="34" charset="0"/>
                <a:ea typeface="Roboto Slab" pitchFamily="34" charset="-122"/>
                <a:cs typeface="Roboto Slab" pitchFamily="34" charset="-120"/>
              </a:rPr>
              <a:t>Screenshot </a:t>
            </a:r>
            <a:r>
              <a:rPr lang="en-US" sz="4450" dirty="0" smtClean="0">
                <a:solidFill>
                  <a:srgbClr val="76B9FF"/>
                </a:solidFill>
                <a:latin typeface="Roboto Slab" pitchFamily="34" charset="0"/>
                <a:ea typeface="Roboto Slab" pitchFamily="34" charset="-122"/>
                <a:cs typeface="Roboto Slab" pitchFamily="34" charset="-120"/>
              </a:rPr>
              <a:t>Showcase : Frontend Development</a:t>
            </a:r>
            <a:endParaRPr lang="en-US" sz="4450" dirty="0"/>
          </a:p>
        </p:txBody>
      </p:sp>
      <p:pic>
        <p:nvPicPr>
          <p:cNvPr id="8" name="Picture 7">
            <a:extLst>
              <a:ext uri="{FF2B5EF4-FFF2-40B4-BE49-F238E27FC236}">
                <a16:creationId xmlns:a16="http://schemas.microsoft.com/office/drawing/2014/main" id="{6A1B8CEC-B07A-809F-C29C-504626AD48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1849" y="3174355"/>
            <a:ext cx="6087600" cy="3424275"/>
          </a:xfrm>
          <a:prstGeom prst="rect">
            <a:avLst/>
          </a:prstGeom>
        </p:spPr>
      </p:pic>
      <p:sp>
        <p:nvSpPr>
          <p:cNvPr id="9" name="TextBox 8">
            <a:extLst>
              <a:ext uri="{FF2B5EF4-FFF2-40B4-BE49-F238E27FC236}">
                <a16:creationId xmlns:a16="http://schemas.microsoft.com/office/drawing/2014/main" id="{A19B8FB6-ADB2-2C0D-6B54-1B635BA69DE9}"/>
              </a:ext>
            </a:extLst>
          </p:cNvPr>
          <p:cNvSpPr txBox="1"/>
          <p:nvPr/>
        </p:nvSpPr>
        <p:spPr>
          <a:xfrm>
            <a:off x="871849" y="2433240"/>
            <a:ext cx="5517800" cy="369332"/>
          </a:xfrm>
          <a:prstGeom prst="rect">
            <a:avLst/>
          </a:prstGeom>
          <a:noFill/>
        </p:spPr>
        <p:txBody>
          <a:bodyPr wrap="square" rtlCol="0">
            <a:spAutoFit/>
          </a:bodyPr>
          <a:lstStyle/>
          <a:p>
            <a:r>
              <a:rPr lang="en-US" dirty="0" smtClean="0">
                <a:solidFill>
                  <a:srgbClr val="76B9FF"/>
                </a:solidFill>
              </a:rPr>
              <a:t>Profile Page</a:t>
            </a:r>
            <a:endParaRPr lang="en-IN" dirty="0">
              <a:solidFill>
                <a:srgbClr val="76B9FF"/>
              </a:solidFill>
            </a:endParaRPr>
          </a:p>
        </p:txBody>
      </p:sp>
      <p:pic>
        <p:nvPicPr>
          <p:cNvPr id="10" name="Picture 9">
            <a:extLst>
              <a:ext uri="{FF2B5EF4-FFF2-40B4-BE49-F238E27FC236}">
                <a16:creationId xmlns:a16="http://schemas.microsoft.com/office/drawing/2014/main" id="{0472129F-6AC1-3AE8-EBE7-77A597AC6F1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15201" y="3174355"/>
            <a:ext cx="6085992" cy="3423371"/>
          </a:xfrm>
          <a:prstGeom prst="rect">
            <a:avLst/>
          </a:prstGeom>
        </p:spPr>
      </p:pic>
      <p:sp>
        <p:nvSpPr>
          <p:cNvPr id="11" name="TextBox 10">
            <a:extLst>
              <a:ext uri="{FF2B5EF4-FFF2-40B4-BE49-F238E27FC236}">
                <a16:creationId xmlns:a16="http://schemas.microsoft.com/office/drawing/2014/main" id="{1CD5C09E-C551-B232-B51A-52C96EBFCED8}"/>
              </a:ext>
            </a:extLst>
          </p:cNvPr>
          <p:cNvSpPr txBox="1"/>
          <p:nvPr/>
        </p:nvSpPr>
        <p:spPr>
          <a:xfrm>
            <a:off x="7315200" y="2433240"/>
            <a:ext cx="5517800" cy="369332"/>
          </a:xfrm>
          <a:prstGeom prst="rect">
            <a:avLst/>
          </a:prstGeom>
          <a:noFill/>
        </p:spPr>
        <p:txBody>
          <a:bodyPr wrap="square" rtlCol="0">
            <a:spAutoFit/>
          </a:bodyPr>
          <a:lstStyle/>
          <a:p>
            <a:r>
              <a:rPr lang="en-US" dirty="0" smtClean="0">
                <a:solidFill>
                  <a:srgbClr val="76B9FF"/>
                </a:solidFill>
              </a:rPr>
              <a:t>Profile Page with edit popup</a:t>
            </a:r>
            <a:endParaRPr lang="en-IN" dirty="0">
              <a:solidFill>
                <a:srgbClr val="76B9FF"/>
              </a:solidFill>
            </a:endParaRPr>
          </a:p>
        </p:txBody>
      </p:sp>
      <p:sp>
        <p:nvSpPr>
          <p:cNvPr id="12" name="Rectangle 11"/>
          <p:cNvSpPr/>
          <p:nvPr/>
        </p:nvSpPr>
        <p:spPr>
          <a:xfrm>
            <a:off x="12776200" y="7683500"/>
            <a:ext cx="1854200" cy="546100"/>
          </a:xfrm>
          <a:prstGeom prst="rect">
            <a:avLst/>
          </a:prstGeom>
          <a:solidFill>
            <a:srgbClr val="2027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266131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793790" y="1214439"/>
            <a:ext cx="12607404" cy="766762"/>
          </a:xfrm>
          <a:prstGeom prst="rect">
            <a:avLst/>
          </a:prstGeom>
          <a:noFill/>
          <a:ln/>
        </p:spPr>
        <p:txBody>
          <a:bodyPr wrap="square" lIns="0" tIns="0" rIns="0" bIns="0" rtlCol="0" anchor="t"/>
          <a:lstStyle/>
          <a:p>
            <a:pPr marL="0" indent="0">
              <a:lnSpc>
                <a:spcPts val="5550"/>
              </a:lnSpc>
              <a:buNone/>
            </a:pPr>
            <a:r>
              <a:rPr lang="en-US" sz="4450" dirty="0">
                <a:solidFill>
                  <a:srgbClr val="76B9FF"/>
                </a:solidFill>
                <a:latin typeface="Roboto Slab" pitchFamily="34" charset="0"/>
                <a:ea typeface="Roboto Slab" pitchFamily="34" charset="-122"/>
                <a:cs typeface="Roboto Slab" pitchFamily="34" charset="-120"/>
              </a:rPr>
              <a:t>Screenshot </a:t>
            </a:r>
            <a:r>
              <a:rPr lang="en-US" sz="4450" dirty="0" smtClean="0">
                <a:solidFill>
                  <a:srgbClr val="76B9FF"/>
                </a:solidFill>
                <a:latin typeface="Roboto Slab" pitchFamily="34" charset="0"/>
                <a:ea typeface="Roboto Slab" pitchFamily="34" charset="-122"/>
                <a:cs typeface="Roboto Slab" pitchFamily="34" charset="-120"/>
              </a:rPr>
              <a:t>Showcase : Frontend Development</a:t>
            </a:r>
            <a:endParaRPr lang="en-US" sz="4450" dirty="0"/>
          </a:p>
        </p:txBody>
      </p:sp>
      <p:pic>
        <p:nvPicPr>
          <p:cNvPr id="8" name="Picture 7">
            <a:extLst>
              <a:ext uri="{FF2B5EF4-FFF2-40B4-BE49-F238E27FC236}">
                <a16:creationId xmlns:a16="http://schemas.microsoft.com/office/drawing/2014/main" id="{6A1B8CEC-B07A-809F-C29C-504626AD48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1849" y="3174355"/>
            <a:ext cx="6087600" cy="3424275"/>
          </a:xfrm>
          <a:prstGeom prst="rect">
            <a:avLst/>
          </a:prstGeom>
        </p:spPr>
      </p:pic>
      <p:sp>
        <p:nvSpPr>
          <p:cNvPr id="9" name="TextBox 8">
            <a:extLst>
              <a:ext uri="{FF2B5EF4-FFF2-40B4-BE49-F238E27FC236}">
                <a16:creationId xmlns:a16="http://schemas.microsoft.com/office/drawing/2014/main" id="{A19B8FB6-ADB2-2C0D-6B54-1B635BA69DE9}"/>
              </a:ext>
            </a:extLst>
          </p:cNvPr>
          <p:cNvSpPr txBox="1"/>
          <p:nvPr/>
        </p:nvSpPr>
        <p:spPr>
          <a:xfrm>
            <a:off x="871849" y="2433240"/>
            <a:ext cx="5517800" cy="369332"/>
          </a:xfrm>
          <a:prstGeom prst="rect">
            <a:avLst/>
          </a:prstGeom>
          <a:noFill/>
        </p:spPr>
        <p:txBody>
          <a:bodyPr wrap="square" rtlCol="0">
            <a:spAutoFit/>
          </a:bodyPr>
          <a:lstStyle/>
          <a:p>
            <a:r>
              <a:rPr lang="en-US" dirty="0" smtClean="0">
                <a:solidFill>
                  <a:srgbClr val="76B9FF"/>
                </a:solidFill>
              </a:rPr>
              <a:t>Notification Page</a:t>
            </a:r>
            <a:endParaRPr lang="en-IN" dirty="0">
              <a:solidFill>
                <a:srgbClr val="76B9FF"/>
              </a:solidFill>
            </a:endParaRPr>
          </a:p>
        </p:txBody>
      </p:sp>
      <p:pic>
        <p:nvPicPr>
          <p:cNvPr id="10" name="Picture 9">
            <a:extLst>
              <a:ext uri="{FF2B5EF4-FFF2-40B4-BE49-F238E27FC236}">
                <a16:creationId xmlns:a16="http://schemas.microsoft.com/office/drawing/2014/main" id="{0472129F-6AC1-3AE8-EBE7-77A597AC6F1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15201" y="3174355"/>
            <a:ext cx="6085992" cy="3423371"/>
          </a:xfrm>
          <a:prstGeom prst="rect">
            <a:avLst/>
          </a:prstGeom>
        </p:spPr>
      </p:pic>
      <p:sp>
        <p:nvSpPr>
          <p:cNvPr id="11" name="TextBox 10">
            <a:extLst>
              <a:ext uri="{FF2B5EF4-FFF2-40B4-BE49-F238E27FC236}">
                <a16:creationId xmlns:a16="http://schemas.microsoft.com/office/drawing/2014/main" id="{1CD5C09E-C551-B232-B51A-52C96EBFCED8}"/>
              </a:ext>
            </a:extLst>
          </p:cNvPr>
          <p:cNvSpPr txBox="1"/>
          <p:nvPr/>
        </p:nvSpPr>
        <p:spPr>
          <a:xfrm>
            <a:off x="7315200" y="2433240"/>
            <a:ext cx="5517800" cy="369332"/>
          </a:xfrm>
          <a:prstGeom prst="rect">
            <a:avLst/>
          </a:prstGeom>
          <a:noFill/>
        </p:spPr>
        <p:txBody>
          <a:bodyPr wrap="square" rtlCol="0">
            <a:spAutoFit/>
          </a:bodyPr>
          <a:lstStyle/>
          <a:p>
            <a:r>
              <a:rPr lang="en-US" dirty="0" smtClean="0">
                <a:solidFill>
                  <a:srgbClr val="76B9FF"/>
                </a:solidFill>
              </a:rPr>
              <a:t>Project View Page</a:t>
            </a:r>
          </a:p>
        </p:txBody>
      </p:sp>
      <p:sp>
        <p:nvSpPr>
          <p:cNvPr id="12" name="Rectangle 11"/>
          <p:cNvSpPr/>
          <p:nvPr/>
        </p:nvSpPr>
        <p:spPr>
          <a:xfrm>
            <a:off x="12776200" y="7683500"/>
            <a:ext cx="1854200" cy="546100"/>
          </a:xfrm>
          <a:prstGeom prst="rect">
            <a:avLst/>
          </a:prstGeom>
          <a:solidFill>
            <a:srgbClr val="2027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39325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793790" y="1214439"/>
            <a:ext cx="12607404" cy="766762"/>
          </a:xfrm>
          <a:prstGeom prst="rect">
            <a:avLst/>
          </a:prstGeom>
          <a:noFill/>
          <a:ln/>
        </p:spPr>
        <p:txBody>
          <a:bodyPr wrap="square" lIns="0" tIns="0" rIns="0" bIns="0" rtlCol="0" anchor="t"/>
          <a:lstStyle/>
          <a:p>
            <a:pPr marL="0" indent="0">
              <a:lnSpc>
                <a:spcPts val="5550"/>
              </a:lnSpc>
              <a:buNone/>
            </a:pPr>
            <a:r>
              <a:rPr lang="en-US" sz="4450" dirty="0">
                <a:solidFill>
                  <a:srgbClr val="76B9FF"/>
                </a:solidFill>
                <a:latin typeface="Roboto Slab" pitchFamily="34" charset="0"/>
                <a:ea typeface="Roboto Slab" pitchFamily="34" charset="-122"/>
                <a:cs typeface="Roboto Slab" pitchFamily="34" charset="-120"/>
              </a:rPr>
              <a:t>Screenshot </a:t>
            </a:r>
            <a:r>
              <a:rPr lang="en-US" sz="4450" dirty="0" smtClean="0">
                <a:solidFill>
                  <a:srgbClr val="76B9FF"/>
                </a:solidFill>
                <a:latin typeface="Roboto Slab" pitchFamily="34" charset="0"/>
                <a:ea typeface="Roboto Slab" pitchFamily="34" charset="-122"/>
                <a:cs typeface="Roboto Slab" pitchFamily="34" charset="-120"/>
              </a:rPr>
              <a:t>Showcase : Frontend Development</a:t>
            </a:r>
            <a:endParaRPr lang="en-US" sz="4450" dirty="0"/>
          </a:p>
        </p:txBody>
      </p:sp>
      <p:pic>
        <p:nvPicPr>
          <p:cNvPr id="8" name="Picture 7">
            <a:extLst>
              <a:ext uri="{FF2B5EF4-FFF2-40B4-BE49-F238E27FC236}">
                <a16:creationId xmlns:a16="http://schemas.microsoft.com/office/drawing/2014/main" id="{6A1B8CEC-B07A-809F-C29C-504626AD48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1849" y="3174355"/>
            <a:ext cx="6087600" cy="3424275"/>
          </a:xfrm>
          <a:prstGeom prst="rect">
            <a:avLst/>
          </a:prstGeom>
        </p:spPr>
      </p:pic>
      <p:sp>
        <p:nvSpPr>
          <p:cNvPr id="9" name="TextBox 8">
            <a:extLst>
              <a:ext uri="{FF2B5EF4-FFF2-40B4-BE49-F238E27FC236}">
                <a16:creationId xmlns:a16="http://schemas.microsoft.com/office/drawing/2014/main" id="{A19B8FB6-ADB2-2C0D-6B54-1B635BA69DE9}"/>
              </a:ext>
            </a:extLst>
          </p:cNvPr>
          <p:cNvSpPr txBox="1"/>
          <p:nvPr/>
        </p:nvSpPr>
        <p:spPr>
          <a:xfrm>
            <a:off x="871849" y="2433240"/>
            <a:ext cx="5517800" cy="369332"/>
          </a:xfrm>
          <a:prstGeom prst="rect">
            <a:avLst/>
          </a:prstGeom>
          <a:noFill/>
        </p:spPr>
        <p:txBody>
          <a:bodyPr wrap="square" rtlCol="0">
            <a:spAutoFit/>
          </a:bodyPr>
          <a:lstStyle/>
          <a:p>
            <a:r>
              <a:rPr lang="en-US" dirty="0" smtClean="0">
                <a:solidFill>
                  <a:srgbClr val="76B9FF"/>
                </a:solidFill>
              </a:rPr>
              <a:t>Project Upload Page</a:t>
            </a:r>
            <a:endParaRPr lang="en-IN" dirty="0">
              <a:solidFill>
                <a:srgbClr val="76B9FF"/>
              </a:solidFill>
            </a:endParaRPr>
          </a:p>
        </p:txBody>
      </p:sp>
      <p:pic>
        <p:nvPicPr>
          <p:cNvPr id="10" name="Picture 9">
            <a:extLst>
              <a:ext uri="{FF2B5EF4-FFF2-40B4-BE49-F238E27FC236}">
                <a16:creationId xmlns:a16="http://schemas.microsoft.com/office/drawing/2014/main" id="{0472129F-6AC1-3AE8-EBE7-77A597AC6F1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15201" y="3174355"/>
            <a:ext cx="6085992" cy="3423371"/>
          </a:xfrm>
          <a:prstGeom prst="rect">
            <a:avLst/>
          </a:prstGeom>
        </p:spPr>
      </p:pic>
      <p:sp>
        <p:nvSpPr>
          <p:cNvPr id="11" name="TextBox 10">
            <a:extLst>
              <a:ext uri="{FF2B5EF4-FFF2-40B4-BE49-F238E27FC236}">
                <a16:creationId xmlns:a16="http://schemas.microsoft.com/office/drawing/2014/main" id="{1CD5C09E-C551-B232-B51A-52C96EBFCED8}"/>
              </a:ext>
            </a:extLst>
          </p:cNvPr>
          <p:cNvSpPr txBox="1"/>
          <p:nvPr/>
        </p:nvSpPr>
        <p:spPr>
          <a:xfrm>
            <a:off x="7315200" y="2433240"/>
            <a:ext cx="5517800" cy="369332"/>
          </a:xfrm>
          <a:prstGeom prst="rect">
            <a:avLst/>
          </a:prstGeom>
          <a:noFill/>
        </p:spPr>
        <p:txBody>
          <a:bodyPr wrap="square" rtlCol="0">
            <a:spAutoFit/>
          </a:bodyPr>
          <a:lstStyle/>
          <a:p>
            <a:r>
              <a:rPr lang="en-US" dirty="0" smtClean="0">
                <a:solidFill>
                  <a:srgbClr val="76B9FF"/>
                </a:solidFill>
              </a:rPr>
              <a:t>Profile Page for other users</a:t>
            </a:r>
          </a:p>
        </p:txBody>
      </p:sp>
      <p:sp>
        <p:nvSpPr>
          <p:cNvPr id="12" name="Rectangle 11"/>
          <p:cNvSpPr/>
          <p:nvPr/>
        </p:nvSpPr>
        <p:spPr>
          <a:xfrm>
            <a:off x="12776200" y="7683500"/>
            <a:ext cx="1854200" cy="546100"/>
          </a:xfrm>
          <a:prstGeom prst="rect">
            <a:avLst/>
          </a:prstGeom>
          <a:solidFill>
            <a:srgbClr val="2027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726988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793790" y="1214439"/>
            <a:ext cx="12607404" cy="766762"/>
          </a:xfrm>
          <a:prstGeom prst="rect">
            <a:avLst/>
          </a:prstGeom>
          <a:noFill/>
          <a:ln/>
        </p:spPr>
        <p:txBody>
          <a:bodyPr wrap="square" lIns="0" tIns="0" rIns="0" bIns="0" rtlCol="0" anchor="t"/>
          <a:lstStyle/>
          <a:p>
            <a:pPr marL="0" indent="0">
              <a:lnSpc>
                <a:spcPts val="5550"/>
              </a:lnSpc>
              <a:buNone/>
            </a:pPr>
            <a:r>
              <a:rPr lang="en-US" sz="4450" dirty="0">
                <a:solidFill>
                  <a:srgbClr val="76B9FF"/>
                </a:solidFill>
                <a:latin typeface="Roboto Slab" pitchFamily="34" charset="0"/>
                <a:ea typeface="Roboto Slab" pitchFamily="34" charset="-122"/>
                <a:cs typeface="Roboto Slab" pitchFamily="34" charset="-120"/>
              </a:rPr>
              <a:t>Screenshot </a:t>
            </a:r>
            <a:r>
              <a:rPr lang="en-US" sz="4450" dirty="0" smtClean="0">
                <a:solidFill>
                  <a:srgbClr val="76B9FF"/>
                </a:solidFill>
                <a:latin typeface="Roboto Slab" pitchFamily="34" charset="0"/>
                <a:ea typeface="Roboto Slab" pitchFamily="34" charset="-122"/>
                <a:cs typeface="Roboto Slab" pitchFamily="34" charset="-120"/>
              </a:rPr>
              <a:t>Showcase : Frontend Development</a:t>
            </a:r>
            <a:endParaRPr lang="en-US" sz="4450" dirty="0"/>
          </a:p>
        </p:txBody>
      </p:sp>
      <p:pic>
        <p:nvPicPr>
          <p:cNvPr id="8" name="Picture 7">
            <a:extLst>
              <a:ext uri="{FF2B5EF4-FFF2-40B4-BE49-F238E27FC236}">
                <a16:creationId xmlns:a16="http://schemas.microsoft.com/office/drawing/2014/main" id="{6A1B8CEC-B07A-809F-C29C-504626AD48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1849" y="3174355"/>
            <a:ext cx="6087600" cy="3424275"/>
          </a:xfrm>
          <a:prstGeom prst="rect">
            <a:avLst/>
          </a:prstGeom>
        </p:spPr>
      </p:pic>
      <p:sp>
        <p:nvSpPr>
          <p:cNvPr id="9" name="TextBox 8">
            <a:extLst>
              <a:ext uri="{FF2B5EF4-FFF2-40B4-BE49-F238E27FC236}">
                <a16:creationId xmlns:a16="http://schemas.microsoft.com/office/drawing/2014/main" id="{A19B8FB6-ADB2-2C0D-6B54-1B635BA69DE9}"/>
              </a:ext>
            </a:extLst>
          </p:cNvPr>
          <p:cNvSpPr txBox="1"/>
          <p:nvPr/>
        </p:nvSpPr>
        <p:spPr>
          <a:xfrm>
            <a:off x="871849" y="2433240"/>
            <a:ext cx="5517800" cy="369332"/>
          </a:xfrm>
          <a:prstGeom prst="rect">
            <a:avLst/>
          </a:prstGeom>
          <a:noFill/>
        </p:spPr>
        <p:txBody>
          <a:bodyPr wrap="square" rtlCol="0">
            <a:spAutoFit/>
          </a:bodyPr>
          <a:lstStyle/>
          <a:p>
            <a:r>
              <a:rPr lang="en-US" dirty="0" smtClean="0">
                <a:solidFill>
                  <a:srgbClr val="76B9FF"/>
                </a:solidFill>
              </a:rPr>
              <a:t>Other users contact popup</a:t>
            </a:r>
            <a:endParaRPr lang="en-IN" dirty="0">
              <a:solidFill>
                <a:srgbClr val="76B9FF"/>
              </a:solidFill>
            </a:endParaRPr>
          </a:p>
        </p:txBody>
      </p:sp>
      <p:pic>
        <p:nvPicPr>
          <p:cNvPr id="10" name="Picture 9">
            <a:extLst>
              <a:ext uri="{FF2B5EF4-FFF2-40B4-BE49-F238E27FC236}">
                <a16:creationId xmlns:a16="http://schemas.microsoft.com/office/drawing/2014/main" id="{0472129F-6AC1-3AE8-EBE7-77A597AC6F1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15201" y="3174355"/>
            <a:ext cx="6085992" cy="3423371"/>
          </a:xfrm>
          <a:prstGeom prst="rect">
            <a:avLst/>
          </a:prstGeom>
        </p:spPr>
      </p:pic>
      <p:sp>
        <p:nvSpPr>
          <p:cNvPr id="11" name="TextBox 10">
            <a:extLst>
              <a:ext uri="{FF2B5EF4-FFF2-40B4-BE49-F238E27FC236}">
                <a16:creationId xmlns:a16="http://schemas.microsoft.com/office/drawing/2014/main" id="{1CD5C09E-C551-B232-B51A-52C96EBFCED8}"/>
              </a:ext>
            </a:extLst>
          </p:cNvPr>
          <p:cNvSpPr txBox="1"/>
          <p:nvPr/>
        </p:nvSpPr>
        <p:spPr>
          <a:xfrm>
            <a:off x="7315200" y="2433240"/>
            <a:ext cx="5517800" cy="369332"/>
          </a:xfrm>
          <a:prstGeom prst="rect">
            <a:avLst/>
          </a:prstGeom>
          <a:noFill/>
        </p:spPr>
        <p:txBody>
          <a:bodyPr wrap="square" rtlCol="0">
            <a:spAutoFit/>
          </a:bodyPr>
          <a:lstStyle/>
          <a:p>
            <a:r>
              <a:rPr lang="en-US" dirty="0" smtClean="0">
                <a:solidFill>
                  <a:srgbClr val="76B9FF"/>
                </a:solidFill>
              </a:rPr>
              <a:t>Contact us Page</a:t>
            </a:r>
          </a:p>
        </p:txBody>
      </p:sp>
      <p:sp>
        <p:nvSpPr>
          <p:cNvPr id="12" name="Rectangle 11"/>
          <p:cNvSpPr/>
          <p:nvPr/>
        </p:nvSpPr>
        <p:spPr>
          <a:xfrm>
            <a:off x="12776200" y="7683500"/>
            <a:ext cx="1854200" cy="546100"/>
          </a:xfrm>
          <a:prstGeom prst="rect">
            <a:avLst/>
          </a:prstGeom>
          <a:solidFill>
            <a:srgbClr val="2027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005187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048703"/>
            <a:ext cx="7556421" cy="1417558"/>
          </a:xfrm>
          <a:prstGeom prst="rect">
            <a:avLst/>
          </a:prstGeom>
          <a:noFill/>
          <a:ln/>
        </p:spPr>
        <p:txBody>
          <a:bodyPr wrap="square" lIns="0" tIns="0" rIns="0" bIns="0" rtlCol="0" anchor="t"/>
          <a:lstStyle/>
          <a:p>
            <a:pPr marL="0" indent="0" algn="l">
              <a:lnSpc>
                <a:spcPts val="5550"/>
              </a:lnSpc>
              <a:buNone/>
            </a:pPr>
            <a:r>
              <a:rPr lang="en-US" sz="4450" dirty="0">
                <a:solidFill>
                  <a:srgbClr val="76B9FF"/>
                </a:solidFill>
                <a:latin typeface="Roboto Slab" pitchFamily="34" charset="0"/>
                <a:ea typeface="Roboto Slab" pitchFamily="34" charset="-122"/>
                <a:cs typeface="Roboto Slab" pitchFamily="34" charset="-120"/>
              </a:rPr>
              <a:t>Backend Development: In Progress</a:t>
            </a:r>
            <a:endParaRPr lang="en-US" sz="4450" dirty="0"/>
          </a:p>
        </p:txBody>
      </p:sp>
      <p:sp>
        <p:nvSpPr>
          <p:cNvPr id="4" name="Shape 1"/>
          <p:cNvSpPr/>
          <p:nvPr/>
        </p:nvSpPr>
        <p:spPr>
          <a:xfrm>
            <a:off x="1048941" y="2806422"/>
            <a:ext cx="30480" cy="4374475"/>
          </a:xfrm>
          <a:prstGeom prst="roundRect">
            <a:avLst>
              <a:gd name="adj" fmla="val 111628"/>
            </a:avLst>
          </a:prstGeom>
          <a:solidFill>
            <a:srgbClr val="585F6B"/>
          </a:solidFill>
          <a:ln/>
        </p:spPr>
      </p:sp>
      <p:sp>
        <p:nvSpPr>
          <p:cNvPr id="5" name="Shape 2"/>
          <p:cNvSpPr/>
          <p:nvPr/>
        </p:nvSpPr>
        <p:spPr>
          <a:xfrm>
            <a:off x="1273612" y="3301484"/>
            <a:ext cx="680442" cy="30480"/>
          </a:xfrm>
          <a:prstGeom prst="roundRect">
            <a:avLst>
              <a:gd name="adj" fmla="val 111628"/>
            </a:avLst>
          </a:prstGeom>
          <a:solidFill>
            <a:srgbClr val="585F6B"/>
          </a:solidFill>
          <a:ln/>
        </p:spPr>
      </p:sp>
      <p:sp>
        <p:nvSpPr>
          <p:cNvPr id="6" name="Shape 3"/>
          <p:cNvSpPr/>
          <p:nvPr/>
        </p:nvSpPr>
        <p:spPr>
          <a:xfrm>
            <a:off x="793790" y="3061573"/>
            <a:ext cx="510302" cy="510302"/>
          </a:xfrm>
          <a:prstGeom prst="roundRect">
            <a:avLst>
              <a:gd name="adj" fmla="val 6667"/>
            </a:avLst>
          </a:prstGeom>
          <a:solidFill>
            <a:srgbClr val="3F4652"/>
          </a:solidFill>
          <a:ln/>
        </p:spPr>
      </p:sp>
      <p:sp>
        <p:nvSpPr>
          <p:cNvPr id="7" name="Text 4"/>
          <p:cNvSpPr/>
          <p:nvPr/>
        </p:nvSpPr>
        <p:spPr>
          <a:xfrm>
            <a:off x="878860" y="3104078"/>
            <a:ext cx="340162" cy="425291"/>
          </a:xfrm>
          <a:prstGeom prst="rect">
            <a:avLst/>
          </a:prstGeom>
          <a:noFill/>
          <a:ln/>
        </p:spPr>
        <p:txBody>
          <a:bodyPr wrap="none" lIns="0" tIns="0" rIns="0" bIns="0" rtlCol="0" anchor="t"/>
          <a:lstStyle/>
          <a:p>
            <a:pPr marL="0" indent="0" algn="ctr">
              <a:lnSpc>
                <a:spcPts val="2650"/>
              </a:lnSpc>
              <a:buNone/>
            </a:pPr>
            <a:r>
              <a:rPr lang="en-US" sz="2650" dirty="0">
                <a:solidFill>
                  <a:srgbClr val="D6E5EF"/>
                </a:solidFill>
                <a:latin typeface="Roboto Slab" pitchFamily="34" charset="0"/>
                <a:ea typeface="Roboto Slab" pitchFamily="34" charset="-122"/>
                <a:cs typeface="Roboto Slab" pitchFamily="34" charset="-120"/>
              </a:rPr>
              <a:t>1</a:t>
            </a:r>
            <a:endParaRPr lang="en-US" sz="2650" dirty="0"/>
          </a:p>
        </p:txBody>
      </p:sp>
      <p:sp>
        <p:nvSpPr>
          <p:cNvPr id="8" name="Text 5"/>
          <p:cNvSpPr/>
          <p:nvPr/>
        </p:nvSpPr>
        <p:spPr>
          <a:xfrm>
            <a:off x="2183011" y="3033236"/>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D6E5EF"/>
                </a:solidFill>
                <a:latin typeface="Roboto Slab" pitchFamily="34" charset="0"/>
                <a:ea typeface="Roboto Slab" pitchFamily="34" charset="-122"/>
                <a:cs typeface="Roboto Slab" pitchFamily="34" charset="-120"/>
              </a:rPr>
              <a:t>Technologies</a:t>
            </a:r>
            <a:endParaRPr lang="en-US" sz="2200" dirty="0"/>
          </a:p>
        </p:txBody>
      </p:sp>
      <p:sp>
        <p:nvSpPr>
          <p:cNvPr id="9" name="Text 6"/>
          <p:cNvSpPr/>
          <p:nvPr/>
        </p:nvSpPr>
        <p:spPr>
          <a:xfrm>
            <a:off x="2183011" y="3523655"/>
            <a:ext cx="6167199" cy="362903"/>
          </a:xfrm>
          <a:prstGeom prst="rect">
            <a:avLst/>
          </a:prstGeom>
          <a:noFill/>
          <a:ln/>
        </p:spPr>
        <p:txBody>
          <a:bodyPr wrap="none" lIns="0" tIns="0" rIns="0" bIns="0" rtlCol="0" anchor="t"/>
          <a:lstStyle/>
          <a:p>
            <a:pPr marL="0" indent="0" algn="l">
              <a:lnSpc>
                <a:spcPts val="2850"/>
              </a:lnSpc>
              <a:buNone/>
            </a:pPr>
            <a:r>
              <a:rPr lang="en-US" sz="1750" dirty="0">
                <a:solidFill>
                  <a:srgbClr val="D6E5EF"/>
                </a:solidFill>
                <a:latin typeface="Roboto" pitchFamily="34" charset="0"/>
                <a:ea typeface="Roboto" pitchFamily="34" charset="-122"/>
                <a:cs typeface="Roboto" pitchFamily="34" charset="-120"/>
              </a:rPr>
              <a:t>Node.js, Express.js, </a:t>
            </a:r>
            <a:r>
              <a:rPr lang="en-US" sz="1750" dirty="0" smtClean="0">
                <a:solidFill>
                  <a:srgbClr val="D6E5EF"/>
                </a:solidFill>
                <a:latin typeface="Roboto" pitchFamily="34" charset="0"/>
                <a:ea typeface="Roboto" pitchFamily="34" charset="-122"/>
                <a:cs typeface="Roboto" pitchFamily="34" charset="-120"/>
              </a:rPr>
              <a:t>MongoDB.</a:t>
            </a:r>
            <a:endParaRPr lang="en-US" sz="1750" dirty="0"/>
          </a:p>
        </p:txBody>
      </p:sp>
      <p:sp>
        <p:nvSpPr>
          <p:cNvPr id="10" name="Shape 7"/>
          <p:cNvSpPr/>
          <p:nvPr/>
        </p:nvSpPr>
        <p:spPr>
          <a:xfrm>
            <a:off x="1273612" y="4835247"/>
            <a:ext cx="680442" cy="30480"/>
          </a:xfrm>
          <a:prstGeom prst="roundRect">
            <a:avLst>
              <a:gd name="adj" fmla="val 111628"/>
            </a:avLst>
          </a:prstGeom>
          <a:solidFill>
            <a:srgbClr val="585F6B"/>
          </a:solidFill>
          <a:ln/>
        </p:spPr>
      </p:sp>
      <p:sp>
        <p:nvSpPr>
          <p:cNvPr id="11" name="Shape 8"/>
          <p:cNvSpPr/>
          <p:nvPr/>
        </p:nvSpPr>
        <p:spPr>
          <a:xfrm>
            <a:off x="793790" y="4595336"/>
            <a:ext cx="510302" cy="510302"/>
          </a:xfrm>
          <a:prstGeom prst="roundRect">
            <a:avLst>
              <a:gd name="adj" fmla="val 6667"/>
            </a:avLst>
          </a:prstGeom>
          <a:solidFill>
            <a:srgbClr val="3F4652"/>
          </a:solidFill>
          <a:ln/>
        </p:spPr>
      </p:sp>
      <p:sp>
        <p:nvSpPr>
          <p:cNvPr id="12" name="Text 9"/>
          <p:cNvSpPr/>
          <p:nvPr/>
        </p:nvSpPr>
        <p:spPr>
          <a:xfrm>
            <a:off x="878860" y="4637842"/>
            <a:ext cx="340162" cy="425291"/>
          </a:xfrm>
          <a:prstGeom prst="rect">
            <a:avLst/>
          </a:prstGeom>
          <a:noFill/>
          <a:ln/>
        </p:spPr>
        <p:txBody>
          <a:bodyPr wrap="none" lIns="0" tIns="0" rIns="0" bIns="0" rtlCol="0" anchor="t"/>
          <a:lstStyle/>
          <a:p>
            <a:pPr marL="0" indent="0" algn="ctr">
              <a:lnSpc>
                <a:spcPts val="2650"/>
              </a:lnSpc>
              <a:buNone/>
            </a:pPr>
            <a:r>
              <a:rPr lang="en-US" sz="2650" dirty="0">
                <a:solidFill>
                  <a:srgbClr val="D6E5EF"/>
                </a:solidFill>
                <a:latin typeface="Roboto Slab" pitchFamily="34" charset="0"/>
                <a:ea typeface="Roboto Slab" pitchFamily="34" charset="-122"/>
                <a:cs typeface="Roboto Slab" pitchFamily="34" charset="-120"/>
              </a:rPr>
              <a:t>2</a:t>
            </a:r>
            <a:endParaRPr lang="en-US" sz="2650" dirty="0"/>
          </a:p>
        </p:txBody>
      </p:sp>
      <p:sp>
        <p:nvSpPr>
          <p:cNvPr id="13" name="Text 10"/>
          <p:cNvSpPr/>
          <p:nvPr/>
        </p:nvSpPr>
        <p:spPr>
          <a:xfrm>
            <a:off x="2183011" y="4566999"/>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D6E5EF"/>
                </a:solidFill>
                <a:latin typeface="Roboto Slab" pitchFamily="34" charset="0"/>
                <a:ea typeface="Roboto Slab" pitchFamily="34" charset="-122"/>
                <a:cs typeface="Roboto Slab" pitchFamily="34" charset="-120"/>
              </a:rPr>
              <a:t>Functionality</a:t>
            </a:r>
            <a:endParaRPr lang="en-US" sz="2200" dirty="0"/>
          </a:p>
        </p:txBody>
      </p:sp>
      <p:sp>
        <p:nvSpPr>
          <p:cNvPr id="14" name="Text 11"/>
          <p:cNvSpPr/>
          <p:nvPr/>
        </p:nvSpPr>
        <p:spPr>
          <a:xfrm>
            <a:off x="2183011" y="5057418"/>
            <a:ext cx="6167199" cy="362903"/>
          </a:xfrm>
          <a:prstGeom prst="rect">
            <a:avLst/>
          </a:prstGeom>
          <a:noFill/>
          <a:ln/>
        </p:spPr>
        <p:txBody>
          <a:bodyPr wrap="none" lIns="0" tIns="0" rIns="0" bIns="0" rtlCol="0" anchor="t"/>
          <a:lstStyle/>
          <a:p>
            <a:pPr marL="0" indent="0" algn="l">
              <a:lnSpc>
                <a:spcPts val="2850"/>
              </a:lnSpc>
              <a:buNone/>
            </a:pPr>
            <a:r>
              <a:rPr lang="en-US" sz="1750" dirty="0">
                <a:solidFill>
                  <a:srgbClr val="D6E5EF"/>
                </a:solidFill>
                <a:latin typeface="Roboto" pitchFamily="34" charset="0"/>
                <a:ea typeface="Roboto" pitchFamily="34" charset="-122"/>
                <a:cs typeface="Roboto" pitchFamily="34" charset="-120"/>
              </a:rPr>
              <a:t>4</a:t>
            </a:r>
            <a:r>
              <a:rPr lang="en-US" sz="1750" dirty="0" smtClean="0">
                <a:solidFill>
                  <a:srgbClr val="D6E5EF"/>
                </a:solidFill>
                <a:latin typeface="Roboto" pitchFamily="34" charset="0"/>
                <a:ea typeface="Roboto" pitchFamily="34" charset="-122"/>
                <a:cs typeface="Roboto" pitchFamily="34" charset="-120"/>
              </a:rPr>
              <a:t>0</a:t>
            </a:r>
            <a:r>
              <a:rPr lang="en-US" sz="1750" dirty="0">
                <a:solidFill>
                  <a:srgbClr val="D6E5EF"/>
                </a:solidFill>
                <a:latin typeface="Roboto" pitchFamily="34" charset="0"/>
                <a:ea typeface="Roboto" pitchFamily="34" charset="-122"/>
                <a:cs typeface="Roboto" pitchFamily="34" charset="-120"/>
              </a:rPr>
              <a:t>% of core backend services are functional.</a:t>
            </a:r>
            <a:endParaRPr lang="en-US" sz="1750" dirty="0"/>
          </a:p>
        </p:txBody>
      </p:sp>
      <p:sp>
        <p:nvSpPr>
          <p:cNvPr id="15" name="Shape 12"/>
          <p:cNvSpPr/>
          <p:nvPr/>
        </p:nvSpPr>
        <p:spPr>
          <a:xfrm>
            <a:off x="1273612" y="6369010"/>
            <a:ext cx="680442" cy="30480"/>
          </a:xfrm>
          <a:prstGeom prst="roundRect">
            <a:avLst>
              <a:gd name="adj" fmla="val 111628"/>
            </a:avLst>
          </a:prstGeom>
          <a:solidFill>
            <a:srgbClr val="585F6B"/>
          </a:solidFill>
          <a:ln/>
        </p:spPr>
      </p:sp>
      <p:sp>
        <p:nvSpPr>
          <p:cNvPr id="16" name="Shape 13"/>
          <p:cNvSpPr/>
          <p:nvPr/>
        </p:nvSpPr>
        <p:spPr>
          <a:xfrm>
            <a:off x="793790" y="6129099"/>
            <a:ext cx="510302" cy="510302"/>
          </a:xfrm>
          <a:prstGeom prst="roundRect">
            <a:avLst>
              <a:gd name="adj" fmla="val 6667"/>
            </a:avLst>
          </a:prstGeom>
          <a:solidFill>
            <a:srgbClr val="3F4652"/>
          </a:solidFill>
          <a:ln/>
        </p:spPr>
      </p:sp>
      <p:sp>
        <p:nvSpPr>
          <p:cNvPr id="17" name="Text 14"/>
          <p:cNvSpPr/>
          <p:nvPr/>
        </p:nvSpPr>
        <p:spPr>
          <a:xfrm>
            <a:off x="878860" y="6171605"/>
            <a:ext cx="340162" cy="425291"/>
          </a:xfrm>
          <a:prstGeom prst="rect">
            <a:avLst/>
          </a:prstGeom>
          <a:noFill/>
          <a:ln/>
        </p:spPr>
        <p:txBody>
          <a:bodyPr wrap="none" lIns="0" tIns="0" rIns="0" bIns="0" rtlCol="0" anchor="t"/>
          <a:lstStyle/>
          <a:p>
            <a:pPr marL="0" indent="0" algn="ctr">
              <a:lnSpc>
                <a:spcPts val="2650"/>
              </a:lnSpc>
              <a:buNone/>
            </a:pPr>
            <a:r>
              <a:rPr lang="en-US" sz="2650" dirty="0">
                <a:solidFill>
                  <a:srgbClr val="D6E5EF"/>
                </a:solidFill>
                <a:latin typeface="Roboto Slab" pitchFamily="34" charset="0"/>
                <a:ea typeface="Roboto Slab" pitchFamily="34" charset="-122"/>
                <a:cs typeface="Roboto Slab" pitchFamily="34" charset="-120"/>
              </a:rPr>
              <a:t>3</a:t>
            </a:r>
            <a:endParaRPr lang="en-US" sz="2650" dirty="0"/>
          </a:p>
        </p:txBody>
      </p:sp>
      <p:sp>
        <p:nvSpPr>
          <p:cNvPr id="18" name="Text 15"/>
          <p:cNvSpPr/>
          <p:nvPr/>
        </p:nvSpPr>
        <p:spPr>
          <a:xfrm>
            <a:off x="2183011" y="6100763"/>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D6E5EF"/>
                </a:solidFill>
                <a:latin typeface="Roboto Slab" pitchFamily="34" charset="0"/>
                <a:ea typeface="Roboto Slab" pitchFamily="34" charset="-122"/>
                <a:cs typeface="Roboto Slab" pitchFamily="34" charset="-120"/>
              </a:rPr>
              <a:t>Progress</a:t>
            </a:r>
            <a:endParaRPr lang="en-US" sz="2200" dirty="0"/>
          </a:p>
        </p:txBody>
      </p:sp>
      <p:sp>
        <p:nvSpPr>
          <p:cNvPr id="19" name="Text 16"/>
          <p:cNvSpPr/>
          <p:nvPr/>
        </p:nvSpPr>
        <p:spPr>
          <a:xfrm>
            <a:off x="2183011" y="6591181"/>
            <a:ext cx="6167199" cy="362903"/>
          </a:xfrm>
          <a:prstGeom prst="rect">
            <a:avLst/>
          </a:prstGeom>
          <a:noFill/>
          <a:ln/>
        </p:spPr>
        <p:txBody>
          <a:bodyPr wrap="none" lIns="0" tIns="0" rIns="0" bIns="0" rtlCol="0" anchor="t"/>
          <a:lstStyle/>
          <a:p>
            <a:pPr marL="0" indent="0" algn="l">
              <a:lnSpc>
                <a:spcPts val="2850"/>
              </a:lnSpc>
              <a:buNone/>
            </a:pPr>
            <a:r>
              <a:rPr lang="en-US" sz="1750" dirty="0">
                <a:solidFill>
                  <a:srgbClr val="D6E5EF"/>
                </a:solidFill>
                <a:latin typeface="Roboto" pitchFamily="34" charset="0"/>
                <a:ea typeface="Roboto" pitchFamily="34" charset="-122"/>
                <a:cs typeface="Roboto" pitchFamily="34" charset="-120"/>
              </a:rPr>
              <a:t>Database </a:t>
            </a:r>
            <a:r>
              <a:rPr lang="en-US" sz="1750" dirty="0" smtClean="0">
                <a:solidFill>
                  <a:srgbClr val="D6E5EF"/>
                </a:solidFill>
                <a:latin typeface="Roboto" pitchFamily="34" charset="0"/>
                <a:ea typeface="Roboto" pitchFamily="34" charset="-122"/>
                <a:cs typeface="Roboto" pitchFamily="34" charset="-120"/>
              </a:rPr>
              <a:t>schema.</a:t>
            </a:r>
            <a:endParaRPr lang="en-US" sz="1750" dirty="0"/>
          </a:p>
        </p:txBody>
      </p:sp>
    </p:spTree>
    <p:extLst>
      <p:ext uri="{BB962C8B-B14F-4D97-AF65-F5344CB8AC3E}">
        <p14:creationId xmlns:p14="http://schemas.microsoft.com/office/powerpoint/2010/main" val="29130638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3657600" cy="8229600"/>
          </a:xfrm>
          <a:prstGeom prst="rect">
            <a:avLst/>
          </a:prstGeom>
        </p:spPr>
      </p:pic>
      <p:sp>
        <p:nvSpPr>
          <p:cNvPr id="3" name="Text 0"/>
          <p:cNvSpPr/>
          <p:nvPr/>
        </p:nvSpPr>
        <p:spPr>
          <a:xfrm>
            <a:off x="4451390" y="1872258"/>
            <a:ext cx="9385221" cy="1417558"/>
          </a:xfrm>
          <a:prstGeom prst="rect">
            <a:avLst/>
          </a:prstGeom>
          <a:noFill/>
          <a:ln/>
        </p:spPr>
        <p:txBody>
          <a:bodyPr wrap="square" lIns="0" tIns="0" rIns="0" bIns="0" rtlCol="0" anchor="t"/>
          <a:lstStyle/>
          <a:p>
            <a:pPr marL="0" indent="0">
              <a:lnSpc>
                <a:spcPts val="5550"/>
              </a:lnSpc>
              <a:buNone/>
            </a:pPr>
            <a:r>
              <a:rPr lang="en-US" sz="4450" dirty="0" smtClean="0">
                <a:solidFill>
                  <a:srgbClr val="76B9FF"/>
                </a:solidFill>
                <a:latin typeface="Roboto Slab" pitchFamily="34" charset="0"/>
                <a:ea typeface="Roboto Slab" pitchFamily="34" charset="-122"/>
                <a:cs typeface="Roboto Slab" pitchFamily="34" charset="-120"/>
              </a:rPr>
              <a:t>Weekly progress of </a:t>
            </a:r>
          </a:p>
          <a:p>
            <a:pPr marL="0" indent="0">
              <a:lnSpc>
                <a:spcPts val="5550"/>
              </a:lnSpc>
              <a:buNone/>
            </a:pPr>
            <a:r>
              <a:rPr lang="en-US" sz="4450" dirty="0" smtClean="0">
                <a:solidFill>
                  <a:srgbClr val="76B9FF"/>
                </a:solidFill>
                <a:latin typeface="Roboto Slab" pitchFamily="34" charset="0"/>
                <a:ea typeface="Roboto Slab" pitchFamily="34" charset="-122"/>
                <a:cs typeface="Roboto Slab" pitchFamily="34" charset="-120"/>
              </a:rPr>
              <a:t>DesignDeck</a:t>
            </a:r>
            <a:endParaRPr lang="en-US" sz="4450" dirty="0"/>
          </a:p>
        </p:txBody>
      </p:sp>
      <p:pic>
        <p:nvPicPr>
          <p:cNvPr id="4" name="Image 1" descr="preencoded.png"/>
          <p:cNvPicPr>
            <a:picLocks noChangeAspect="1"/>
          </p:cNvPicPr>
          <p:nvPr/>
        </p:nvPicPr>
        <p:blipFill>
          <a:blip r:embed="rId4"/>
          <a:stretch>
            <a:fillRect/>
          </a:stretch>
        </p:blipFill>
        <p:spPr>
          <a:xfrm>
            <a:off x="4451390" y="3763790"/>
            <a:ext cx="566976" cy="566976"/>
          </a:xfrm>
          <a:prstGeom prst="rect">
            <a:avLst/>
          </a:prstGeom>
        </p:spPr>
      </p:pic>
      <p:sp>
        <p:nvSpPr>
          <p:cNvPr id="5" name="Text 1"/>
          <p:cNvSpPr/>
          <p:nvPr/>
        </p:nvSpPr>
        <p:spPr>
          <a:xfrm>
            <a:off x="4451390" y="4557579"/>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D6E5EF"/>
                </a:solidFill>
                <a:latin typeface="Roboto Slab" pitchFamily="34" charset="0"/>
                <a:ea typeface="Roboto Slab" pitchFamily="34" charset="-122"/>
                <a:cs typeface="Roboto Slab" pitchFamily="34" charset="-120"/>
              </a:rPr>
              <a:t>UI Design Complete</a:t>
            </a:r>
            <a:endParaRPr lang="en-US" sz="2200" dirty="0"/>
          </a:p>
        </p:txBody>
      </p:sp>
      <p:pic>
        <p:nvPicPr>
          <p:cNvPr id="6" name="Image 2" descr="preencoded.png"/>
          <p:cNvPicPr>
            <a:picLocks noChangeAspect="1"/>
          </p:cNvPicPr>
          <p:nvPr/>
        </p:nvPicPr>
        <p:blipFill>
          <a:blip r:embed="rId5"/>
          <a:stretch>
            <a:fillRect/>
          </a:stretch>
        </p:blipFill>
        <p:spPr>
          <a:xfrm>
            <a:off x="7693104" y="3763790"/>
            <a:ext cx="566976" cy="566976"/>
          </a:xfrm>
          <a:prstGeom prst="rect">
            <a:avLst/>
          </a:prstGeom>
        </p:spPr>
      </p:pic>
      <p:sp>
        <p:nvSpPr>
          <p:cNvPr id="7" name="Text 2"/>
          <p:cNvSpPr/>
          <p:nvPr/>
        </p:nvSpPr>
        <p:spPr>
          <a:xfrm>
            <a:off x="7693104" y="4557579"/>
            <a:ext cx="2901672" cy="1062990"/>
          </a:xfrm>
          <a:prstGeom prst="rect">
            <a:avLst/>
          </a:prstGeom>
          <a:noFill/>
          <a:ln/>
        </p:spPr>
        <p:txBody>
          <a:bodyPr wrap="square" lIns="0" tIns="0" rIns="0" bIns="0" rtlCol="0" anchor="t"/>
          <a:lstStyle/>
          <a:p>
            <a:pPr marL="0" indent="0" algn="l">
              <a:lnSpc>
                <a:spcPts val="2750"/>
              </a:lnSpc>
              <a:buNone/>
            </a:pPr>
            <a:r>
              <a:rPr lang="en-US" sz="2200" dirty="0">
                <a:solidFill>
                  <a:srgbClr val="D6E5EF"/>
                </a:solidFill>
                <a:latin typeface="Roboto Slab" pitchFamily="34" charset="0"/>
                <a:ea typeface="Roboto Slab" pitchFamily="34" charset="-122"/>
                <a:cs typeface="Roboto Slab" pitchFamily="34" charset="-120"/>
              </a:rPr>
              <a:t>Frontend </a:t>
            </a:r>
            <a:r>
              <a:rPr lang="en-US" sz="2200" dirty="0" smtClean="0">
                <a:solidFill>
                  <a:srgbClr val="D6E5EF"/>
                </a:solidFill>
                <a:latin typeface="Roboto Slab" pitchFamily="34" charset="0"/>
                <a:ea typeface="Roboto Slab" pitchFamily="34" charset="-122"/>
                <a:cs typeface="Roboto Slab" pitchFamily="34" charset="-120"/>
              </a:rPr>
              <a:t>Development</a:t>
            </a:r>
          </a:p>
          <a:p>
            <a:pPr marL="0" indent="0" algn="l">
              <a:lnSpc>
                <a:spcPts val="2750"/>
              </a:lnSpc>
              <a:buNone/>
            </a:pPr>
            <a:r>
              <a:rPr lang="en-US" sz="2200" dirty="0" smtClean="0">
                <a:solidFill>
                  <a:srgbClr val="D6E5EF"/>
                </a:solidFill>
                <a:latin typeface="Roboto Slab" pitchFamily="34" charset="0"/>
                <a:ea typeface="Roboto Slab" pitchFamily="34" charset="-122"/>
                <a:cs typeface="Roboto Slab" pitchFamily="34" charset="-120"/>
              </a:rPr>
              <a:t>Complete</a:t>
            </a:r>
            <a:endParaRPr lang="en-US" sz="2200" dirty="0"/>
          </a:p>
        </p:txBody>
      </p:sp>
      <p:sp>
        <p:nvSpPr>
          <p:cNvPr id="9" name="Text 3"/>
          <p:cNvSpPr/>
          <p:nvPr/>
        </p:nvSpPr>
        <p:spPr>
          <a:xfrm>
            <a:off x="10934938" y="4557579"/>
            <a:ext cx="2901672" cy="708660"/>
          </a:xfrm>
          <a:prstGeom prst="rect">
            <a:avLst/>
          </a:prstGeom>
          <a:noFill/>
          <a:ln/>
        </p:spPr>
        <p:txBody>
          <a:bodyPr wrap="square" lIns="0" tIns="0" rIns="0" bIns="0" rtlCol="0" anchor="t"/>
          <a:lstStyle/>
          <a:p>
            <a:pPr marL="0" indent="0" algn="l">
              <a:lnSpc>
                <a:spcPts val="2750"/>
              </a:lnSpc>
              <a:buNone/>
            </a:pPr>
            <a:r>
              <a:rPr lang="en-US" sz="2200" dirty="0" smtClean="0">
                <a:solidFill>
                  <a:srgbClr val="D6E5EF"/>
                </a:solidFill>
                <a:latin typeface="Roboto Slab" pitchFamily="34" charset="0"/>
                <a:ea typeface="Roboto Slab" pitchFamily="34" charset="-122"/>
                <a:cs typeface="Roboto Slab" pitchFamily="34" charset="-120"/>
              </a:rPr>
              <a:t>Backend in </a:t>
            </a:r>
          </a:p>
          <a:p>
            <a:pPr marL="0" indent="0" algn="l">
              <a:lnSpc>
                <a:spcPts val="2750"/>
              </a:lnSpc>
              <a:buNone/>
            </a:pPr>
            <a:r>
              <a:rPr lang="en-US" sz="2200" dirty="0" smtClean="0">
                <a:solidFill>
                  <a:srgbClr val="D6E5EF"/>
                </a:solidFill>
                <a:latin typeface="Roboto Slab" pitchFamily="34" charset="0"/>
                <a:ea typeface="Roboto Slab" pitchFamily="34" charset="-122"/>
                <a:cs typeface="Roboto Slab" pitchFamily="34" charset="-120"/>
              </a:rPr>
              <a:t>Progress</a:t>
            </a:r>
            <a:endParaRPr lang="en-US" sz="2200" dirty="0"/>
          </a:p>
        </p:txBody>
      </p:sp>
      <p:sp>
        <p:nvSpPr>
          <p:cNvPr id="10" name="Text 4"/>
          <p:cNvSpPr/>
          <p:nvPr/>
        </p:nvSpPr>
        <p:spPr>
          <a:xfrm>
            <a:off x="10934938" y="5402328"/>
            <a:ext cx="2901672" cy="1088708"/>
          </a:xfrm>
          <a:prstGeom prst="rect">
            <a:avLst/>
          </a:prstGeom>
          <a:noFill/>
          <a:ln/>
        </p:spPr>
        <p:txBody>
          <a:bodyPr wrap="square" lIns="0" tIns="0" rIns="0" bIns="0" rtlCol="0" anchor="t"/>
          <a:lstStyle/>
          <a:p>
            <a:pPr marL="0" indent="0" algn="l">
              <a:lnSpc>
                <a:spcPts val="2850"/>
              </a:lnSpc>
              <a:buNone/>
            </a:pPr>
            <a:r>
              <a:rPr lang="en-US" sz="1750" dirty="0" smtClean="0">
                <a:solidFill>
                  <a:srgbClr val="D6E5EF"/>
                </a:solidFill>
                <a:latin typeface="Roboto" pitchFamily="34" charset="0"/>
                <a:ea typeface="Roboto" pitchFamily="34" charset="-122"/>
                <a:cs typeface="Roboto" pitchFamily="34" charset="-120"/>
              </a:rPr>
              <a:t>Edit Profile,</a:t>
            </a:r>
          </a:p>
          <a:p>
            <a:pPr marL="0" indent="0" algn="l">
              <a:lnSpc>
                <a:spcPts val="2850"/>
              </a:lnSpc>
              <a:buNone/>
            </a:pPr>
            <a:r>
              <a:rPr lang="en-US" sz="1750" dirty="0" smtClean="0">
                <a:solidFill>
                  <a:srgbClr val="D6E5EF"/>
                </a:solidFill>
                <a:latin typeface="Roboto" pitchFamily="34" charset="0"/>
                <a:ea typeface="Roboto" pitchFamily="34" charset="-122"/>
              </a:rPr>
              <a:t>Upload Projects,</a:t>
            </a:r>
          </a:p>
          <a:p>
            <a:pPr marL="0" indent="0" algn="l">
              <a:lnSpc>
                <a:spcPts val="2850"/>
              </a:lnSpc>
              <a:buNone/>
            </a:pPr>
            <a:r>
              <a:rPr lang="en-US" sz="1750" dirty="0" smtClean="0">
                <a:solidFill>
                  <a:srgbClr val="D6E5EF"/>
                </a:solidFill>
                <a:latin typeface="Roboto" pitchFamily="34" charset="0"/>
                <a:ea typeface="Roboto" pitchFamily="34" charset="-122"/>
              </a:rPr>
              <a:t>Upload Files sho</a:t>
            </a:r>
            <a:r>
              <a:rPr lang="en-US" sz="1750" dirty="0" smtClean="0">
                <a:solidFill>
                  <a:srgbClr val="D6E5EF"/>
                </a:solidFill>
                <a:latin typeface="Roboto" pitchFamily="34" charset="0"/>
                <a:ea typeface="Roboto" pitchFamily="34" charset="-122"/>
              </a:rPr>
              <a:t>w on upload page</a:t>
            </a:r>
            <a:endParaRPr lang="en-US" sz="1750" dirty="0"/>
          </a:p>
        </p:txBody>
      </p:sp>
      <p:sp>
        <p:nvSpPr>
          <p:cNvPr id="12" name="Rectangle 11"/>
          <p:cNvSpPr/>
          <p:nvPr/>
        </p:nvSpPr>
        <p:spPr>
          <a:xfrm>
            <a:off x="12776200" y="7683500"/>
            <a:ext cx="1854200" cy="546100"/>
          </a:xfrm>
          <a:prstGeom prst="rect">
            <a:avLst/>
          </a:prstGeom>
          <a:solidFill>
            <a:srgbClr val="2027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4" name="Image 3" descr="preencoded.png"/>
          <p:cNvPicPr>
            <a:picLocks noChangeAspect="1"/>
          </p:cNvPicPr>
          <p:nvPr/>
        </p:nvPicPr>
        <p:blipFill>
          <a:blip r:embed="rId6"/>
          <a:stretch>
            <a:fillRect/>
          </a:stretch>
        </p:blipFill>
        <p:spPr>
          <a:xfrm>
            <a:off x="10934818" y="3777272"/>
            <a:ext cx="568800" cy="568800"/>
          </a:xfrm>
          <a:prstGeom prst="rect">
            <a:avLst/>
          </a:prstGeom>
        </p:spPr>
      </p:pic>
    </p:spTree>
    <p:extLst>
      <p:ext uri="{BB962C8B-B14F-4D97-AF65-F5344CB8AC3E}">
        <p14:creationId xmlns:p14="http://schemas.microsoft.com/office/powerpoint/2010/main" val="28549556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3657600" cy="8229600"/>
          </a:xfrm>
          <a:prstGeom prst="rect">
            <a:avLst/>
          </a:prstGeom>
        </p:spPr>
      </p:pic>
      <p:sp>
        <p:nvSpPr>
          <p:cNvPr id="3" name="Text 0"/>
          <p:cNvSpPr/>
          <p:nvPr/>
        </p:nvSpPr>
        <p:spPr>
          <a:xfrm>
            <a:off x="4451390" y="1740456"/>
            <a:ext cx="9385221" cy="1417558"/>
          </a:xfrm>
          <a:prstGeom prst="rect">
            <a:avLst/>
          </a:prstGeom>
          <a:noFill/>
          <a:ln/>
        </p:spPr>
        <p:txBody>
          <a:bodyPr wrap="square" lIns="0" tIns="0" rIns="0" bIns="0" rtlCol="0" anchor="t"/>
          <a:lstStyle/>
          <a:p>
            <a:pPr marL="0" indent="0" algn="l">
              <a:lnSpc>
                <a:spcPts val="5550"/>
              </a:lnSpc>
              <a:buNone/>
            </a:pPr>
            <a:r>
              <a:rPr lang="en-US" sz="4450" dirty="0">
                <a:solidFill>
                  <a:srgbClr val="76B9FF"/>
                </a:solidFill>
                <a:latin typeface="Roboto Slab" pitchFamily="34" charset="0"/>
                <a:ea typeface="Roboto Slab" pitchFamily="34" charset="-122"/>
                <a:cs typeface="Roboto Slab" pitchFamily="34" charset="-120"/>
              </a:rPr>
              <a:t>Authentication: Secure and Flexible</a:t>
            </a:r>
            <a:endParaRPr lang="en-US" sz="4450" dirty="0"/>
          </a:p>
        </p:txBody>
      </p:sp>
      <p:pic>
        <p:nvPicPr>
          <p:cNvPr id="4" name="Image 1" descr="preencoded.png"/>
          <p:cNvPicPr>
            <a:picLocks noChangeAspect="1"/>
          </p:cNvPicPr>
          <p:nvPr/>
        </p:nvPicPr>
        <p:blipFill>
          <a:blip r:embed="rId4"/>
          <a:stretch>
            <a:fillRect/>
          </a:stretch>
        </p:blipFill>
        <p:spPr>
          <a:xfrm>
            <a:off x="4451390" y="3498175"/>
            <a:ext cx="566976" cy="566976"/>
          </a:xfrm>
          <a:prstGeom prst="rect">
            <a:avLst/>
          </a:prstGeom>
        </p:spPr>
      </p:pic>
      <p:sp>
        <p:nvSpPr>
          <p:cNvPr id="5" name="Text 1"/>
          <p:cNvSpPr/>
          <p:nvPr/>
        </p:nvSpPr>
        <p:spPr>
          <a:xfrm>
            <a:off x="4451390" y="4291965"/>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D6E5EF"/>
                </a:solidFill>
                <a:latin typeface="Roboto Slab" pitchFamily="34" charset="0"/>
                <a:ea typeface="Roboto Slab" pitchFamily="34" charset="-122"/>
                <a:cs typeface="Roboto Slab" pitchFamily="34" charset="-120"/>
              </a:rPr>
              <a:t>Normal Login</a:t>
            </a:r>
            <a:endParaRPr lang="en-US" sz="2200" dirty="0"/>
          </a:p>
        </p:txBody>
      </p:sp>
      <p:sp>
        <p:nvSpPr>
          <p:cNvPr id="6" name="Text 2"/>
          <p:cNvSpPr/>
          <p:nvPr/>
        </p:nvSpPr>
        <p:spPr>
          <a:xfrm>
            <a:off x="4451390" y="4782383"/>
            <a:ext cx="2901553" cy="725805"/>
          </a:xfrm>
          <a:prstGeom prst="rect">
            <a:avLst/>
          </a:prstGeom>
          <a:noFill/>
          <a:ln/>
        </p:spPr>
        <p:txBody>
          <a:bodyPr wrap="square" lIns="0" tIns="0" rIns="0" bIns="0" rtlCol="0" anchor="t"/>
          <a:lstStyle/>
          <a:p>
            <a:pPr marL="0" indent="0" algn="l">
              <a:lnSpc>
                <a:spcPts val="2850"/>
              </a:lnSpc>
              <a:buNone/>
            </a:pPr>
            <a:r>
              <a:rPr lang="en-US" sz="1750" dirty="0">
                <a:solidFill>
                  <a:srgbClr val="D6E5EF"/>
                </a:solidFill>
                <a:latin typeface="Roboto" pitchFamily="34" charset="0"/>
                <a:ea typeface="Roboto" pitchFamily="34" charset="-122"/>
                <a:cs typeface="Roboto" pitchFamily="34" charset="-120"/>
              </a:rPr>
              <a:t>Username/password authentication.</a:t>
            </a:r>
            <a:endParaRPr lang="en-US" sz="1750" dirty="0"/>
          </a:p>
        </p:txBody>
      </p:sp>
      <p:pic>
        <p:nvPicPr>
          <p:cNvPr id="7" name="Image 2" descr="preencoded.png"/>
          <p:cNvPicPr>
            <a:picLocks noChangeAspect="1"/>
          </p:cNvPicPr>
          <p:nvPr/>
        </p:nvPicPr>
        <p:blipFill>
          <a:blip r:embed="rId5"/>
          <a:stretch>
            <a:fillRect/>
          </a:stretch>
        </p:blipFill>
        <p:spPr>
          <a:xfrm>
            <a:off x="7693104" y="3498175"/>
            <a:ext cx="566976" cy="566976"/>
          </a:xfrm>
          <a:prstGeom prst="rect">
            <a:avLst/>
          </a:prstGeom>
        </p:spPr>
      </p:pic>
      <p:sp>
        <p:nvSpPr>
          <p:cNvPr id="8" name="Text 3"/>
          <p:cNvSpPr/>
          <p:nvPr/>
        </p:nvSpPr>
        <p:spPr>
          <a:xfrm>
            <a:off x="7693104" y="4291965"/>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D6E5EF"/>
                </a:solidFill>
                <a:latin typeface="Roboto Slab" pitchFamily="34" charset="0"/>
                <a:ea typeface="Roboto Slab" pitchFamily="34" charset="-122"/>
                <a:cs typeface="Roboto Slab" pitchFamily="34" charset="-120"/>
              </a:rPr>
              <a:t>Google OAuth</a:t>
            </a:r>
            <a:endParaRPr lang="en-US" sz="2200" dirty="0"/>
          </a:p>
        </p:txBody>
      </p:sp>
      <p:sp>
        <p:nvSpPr>
          <p:cNvPr id="9" name="Text 4"/>
          <p:cNvSpPr/>
          <p:nvPr/>
        </p:nvSpPr>
        <p:spPr>
          <a:xfrm>
            <a:off x="7693104" y="4782383"/>
            <a:ext cx="2901672" cy="362903"/>
          </a:xfrm>
          <a:prstGeom prst="rect">
            <a:avLst/>
          </a:prstGeom>
          <a:noFill/>
          <a:ln/>
        </p:spPr>
        <p:txBody>
          <a:bodyPr wrap="none" lIns="0" tIns="0" rIns="0" bIns="0" rtlCol="0" anchor="t"/>
          <a:lstStyle/>
          <a:p>
            <a:pPr marL="0" indent="0" algn="l">
              <a:lnSpc>
                <a:spcPts val="2850"/>
              </a:lnSpc>
              <a:buNone/>
            </a:pPr>
            <a:r>
              <a:rPr lang="en-US" sz="1750" dirty="0">
                <a:solidFill>
                  <a:srgbClr val="D6E5EF"/>
                </a:solidFill>
                <a:latin typeface="Roboto" pitchFamily="34" charset="0"/>
                <a:ea typeface="Roboto" pitchFamily="34" charset="-122"/>
                <a:cs typeface="Roboto" pitchFamily="34" charset="-120"/>
              </a:rPr>
              <a:t>Simplified signup/login.</a:t>
            </a:r>
            <a:endParaRPr lang="en-US" sz="1750" dirty="0"/>
          </a:p>
        </p:txBody>
      </p:sp>
      <p:pic>
        <p:nvPicPr>
          <p:cNvPr id="10" name="Image 3" descr="preencoded.png"/>
          <p:cNvPicPr>
            <a:picLocks noChangeAspect="1"/>
          </p:cNvPicPr>
          <p:nvPr/>
        </p:nvPicPr>
        <p:blipFill>
          <a:blip r:embed="rId6"/>
          <a:stretch>
            <a:fillRect/>
          </a:stretch>
        </p:blipFill>
        <p:spPr>
          <a:xfrm>
            <a:off x="10934938" y="3498175"/>
            <a:ext cx="566976" cy="566976"/>
          </a:xfrm>
          <a:prstGeom prst="rect">
            <a:avLst/>
          </a:prstGeom>
        </p:spPr>
      </p:pic>
      <p:sp>
        <p:nvSpPr>
          <p:cNvPr id="11" name="Text 5"/>
          <p:cNvSpPr/>
          <p:nvPr/>
        </p:nvSpPr>
        <p:spPr>
          <a:xfrm>
            <a:off x="10934938" y="4291965"/>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D6E5EF"/>
                </a:solidFill>
                <a:latin typeface="Roboto Slab" pitchFamily="34" charset="0"/>
                <a:ea typeface="Roboto Slab" pitchFamily="34" charset="-122"/>
                <a:cs typeface="Roboto Slab" pitchFamily="34" charset="-120"/>
              </a:rPr>
              <a:t>Password Reset</a:t>
            </a:r>
            <a:endParaRPr lang="en-US" sz="2200" dirty="0"/>
          </a:p>
        </p:txBody>
      </p:sp>
      <p:sp>
        <p:nvSpPr>
          <p:cNvPr id="12" name="Text 6"/>
          <p:cNvSpPr/>
          <p:nvPr/>
        </p:nvSpPr>
        <p:spPr>
          <a:xfrm>
            <a:off x="10934938" y="4782383"/>
            <a:ext cx="2901672" cy="362903"/>
          </a:xfrm>
          <a:prstGeom prst="rect">
            <a:avLst/>
          </a:prstGeom>
          <a:noFill/>
          <a:ln/>
        </p:spPr>
        <p:txBody>
          <a:bodyPr wrap="none" lIns="0" tIns="0" rIns="0" bIns="0" rtlCol="0" anchor="t"/>
          <a:lstStyle/>
          <a:p>
            <a:pPr marL="0" indent="0" algn="l">
              <a:lnSpc>
                <a:spcPts val="2850"/>
              </a:lnSpc>
              <a:buNone/>
            </a:pPr>
            <a:r>
              <a:rPr lang="en-US" sz="1750" dirty="0">
                <a:solidFill>
                  <a:srgbClr val="D6E5EF"/>
                </a:solidFill>
                <a:latin typeface="Roboto" pitchFamily="34" charset="0"/>
                <a:ea typeface="Roboto" pitchFamily="34" charset="-122"/>
                <a:cs typeface="Roboto" pitchFamily="34" charset="-120"/>
              </a:rPr>
              <a:t>Secure account recovery.</a:t>
            </a:r>
            <a:endParaRPr lang="en-US" sz="1750" dirty="0"/>
          </a:p>
        </p:txBody>
      </p:sp>
      <p:sp>
        <p:nvSpPr>
          <p:cNvPr id="14" name="Rectangle 13"/>
          <p:cNvSpPr/>
          <p:nvPr/>
        </p:nvSpPr>
        <p:spPr>
          <a:xfrm>
            <a:off x="12776200" y="7683500"/>
            <a:ext cx="1854200" cy="546100"/>
          </a:xfrm>
          <a:prstGeom prst="rect">
            <a:avLst/>
          </a:prstGeom>
          <a:solidFill>
            <a:srgbClr val="2027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76339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2094786"/>
            <a:ext cx="10570250" cy="708779"/>
          </a:xfrm>
          <a:prstGeom prst="rect">
            <a:avLst/>
          </a:prstGeom>
          <a:noFill/>
          <a:ln/>
        </p:spPr>
        <p:txBody>
          <a:bodyPr wrap="none" lIns="0" tIns="0" rIns="0" bIns="0" rtlCol="0" anchor="t"/>
          <a:lstStyle/>
          <a:p>
            <a:pPr marL="0" indent="0" algn="l">
              <a:lnSpc>
                <a:spcPts val="5550"/>
              </a:lnSpc>
              <a:buNone/>
            </a:pPr>
            <a:r>
              <a:rPr lang="en-US" sz="4450" dirty="0">
                <a:solidFill>
                  <a:srgbClr val="76B9FF"/>
                </a:solidFill>
                <a:latin typeface="Roboto Slab" pitchFamily="34" charset="0"/>
                <a:ea typeface="Roboto Slab" pitchFamily="34" charset="-122"/>
                <a:cs typeface="Roboto Slab" pitchFamily="34" charset="-120"/>
              </a:rPr>
              <a:t>Admin Panel: Control and Management</a:t>
            </a:r>
            <a:endParaRPr lang="en-US" sz="4450" dirty="0"/>
          </a:p>
        </p:txBody>
      </p:sp>
      <p:pic>
        <p:nvPicPr>
          <p:cNvPr id="3" name="Image 0" descr="preencoded.png"/>
          <p:cNvPicPr>
            <a:picLocks noChangeAspect="1"/>
          </p:cNvPicPr>
          <p:nvPr/>
        </p:nvPicPr>
        <p:blipFill>
          <a:blip r:embed="rId3"/>
          <a:stretch>
            <a:fillRect/>
          </a:stretch>
        </p:blipFill>
        <p:spPr>
          <a:xfrm>
            <a:off x="793790" y="3296126"/>
            <a:ext cx="566976" cy="566976"/>
          </a:xfrm>
          <a:prstGeom prst="rect">
            <a:avLst/>
          </a:prstGeom>
        </p:spPr>
      </p:pic>
      <p:sp>
        <p:nvSpPr>
          <p:cNvPr id="4" name="Text 1"/>
          <p:cNvSpPr/>
          <p:nvPr/>
        </p:nvSpPr>
        <p:spPr>
          <a:xfrm>
            <a:off x="793790" y="4089916"/>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D6E5EF"/>
                </a:solidFill>
                <a:latin typeface="Roboto Slab" pitchFamily="34" charset="0"/>
                <a:ea typeface="Roboto Slab" pitchFamily="34" charset="-122"/>
                <a:cs typeface="Roboto Slab" pitchFamily="34" charset="-120"/>
              </a:rPr>
              <a:t>User Management</a:t>
            </a:r>
            <a:endParaRPr lang="en-US" sz="2200" dirty="0"/>
          </a:p>
        </p:txBody>
      </p:sp>
      <p:sp>
        <p:nvSpPr>
          <p:cNvPr id="5" name="Text 2"/>
          <p:cNvSpPr/>
          <p:nvPr/>
        </p:nvSpPr>
        <p:spPr>
          <a:xfrm>
            <a:off x="793790" y="4580334"/>
            <a:ext cx="4120753" cy="725805"/>
          </a:xfrm>
          <a:prstGeom prst="rect">
            <a:avLst/>
          </a:prstGeom>
          <a:noFill/>
          <a:ln/>
        </p:spPr>
        <p:txBody>
          <a:bodyPr wrap="square" lIns="0" tIns="0" rIns="0" bIns="0" rtlCol="0" anchor="t"/>
          <a:lstStyle/>
          <a:p>
            <a:pPr marL="0" indent="0" algn="l">
              <a:lnSpc>
                <a:spcPts val="2850"/>
              </a:lnSpc>
              <a:buNone/>
            </a:pPr>
            <a:r>
              <a:rPr lang="en-US" sz="1750" dirty="0">
                <a:solidFill>
                  <a:srgbClr val="D6E5EF"/>
                </a:solidFill>
                <a:latin typeface="Roboto" pitchFamily="34" charset="0"/>
                <a:ea typeface="Roboto" pitchFamily="34" charset="-122"/>
                <a:cs typeface="Roboto" pitchFamily="34" charset="-120"/>
              </a:rPr>
              <a:t>Manage user accounts and permissions with ease.</a:t>
            </a:r>
            <a:endParaRPr lang="en-US" sz="1750" dirty="0"/>
          </a:p>
        </p:txBody>
      </p:sp>
      <p:pic>
        <p:nvPicPr>
          <p:cNvPr id="6" name="Image 1" descr="preencoded.png"/>
          <p:cNvPicPr>
            <a:picLocks noChangeAspect="1"/>
          </p:cNvPicPr>
          <p:nvPr/>
        </p:nvPicPr>
        <p:blipFill>
          <a:blip r:embed="rId4"/>
          <a:stretch>
            <a:fillRect/>
          </a:stretch>
        </p:blipFill>
        <p:spPr>
          <a:xfrm>
            <a:off x="5254704" y="3296126"/>
            <a:ext cx="566976" cy="566976"/>
          </a:xfrm>
          <a:prstGeom prst="rect">
            <a:avLst/>
          </a:prstGeom>
        </p:spPr>
      </p:pic>
      <p:sp>
        <p:nvSpPr>
          <p:cNvPr id="7" name="Text 3"/>
          <p:cNvSpPr/>
          <p:nvPr/>
        </p:nvSpPr>
        <p:spPr>
          <a:xfrm>
            <a:off x="5254704" y="4089916"/>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D6E5EF"/>
                </a:solidFill>
                <a:latin typeface="Roboto Slab" pitchFamily="34" charset="0"/>
                <a:ea typeface="Roboto Slab" pitchFamily="34" charset="-122"/>
                <a:cs typeface="Roboto Slab" pitchFamily="34" charset="-120"/>
              </a:rPr>
              <a:t>Notifications</a:t>
            </a:r>
            <a:endParaRPr lang="en-US" sz="2200" dirty="0"/>
          </a:p>
        </p:txBody>
      </p:sp>
      <p:sp>
        <p:nvSpPr>
          <p:cNvPr id="8" name="Text 4"/>
          <p:cNvSpPr/>
          <p:nvPr/>
        </p:nvSpPr>
        <p:spPr>
          <a:xfrm>
            <a:off x="5254704" y="4580334"/>
            <a:ext cx="4120872" cy="725805"/>
          </a:xfrm>
          <a:prstGeom prst="rect">
            <a:avLst/>
          </a:prstGeom>
          <a:noFill/>
          <a:ln/>
        </p:spPr>
        <p:txBody>
          <a:bodyPr wrap="square" lIns="0" tIns="0" rIns="0" bIns="0" rtlCol="0" anchor="t"/>
          <a:lstStyle/>
          <a:p>
            <a:pPr marL="0" indent="0" algn="l">
              <a:lnSpc>
                <a:spcPts val="2850"/>
              </a:lnSpc>
              <a:buNone/>
            </a:pPr>
            <a:r>
              <a:rPr lang="en-US" sz="1750" dirty="0">
                <a:solidFill>
                  <a:srgbClr val="D6E5EF"/>
                </a:solidFill>
                <a:latin typeface="Roboto" pitchFamily="34" charset="0"/>
                <a:ea typeface="Roboto" pitchFamily="34" charset="-122"/>
                <a:cs typeface="Roboto" pitchFamily="34" charset="-120"/>
              </a:rPr>
              <a:t>Stay informed with real-time updates and alerts.</a:t>
            </a:r>
            <a:endParaRPr lang="en-US" sz="1750" dirty="0"/>
          </a:p>
        </p:txBody>
      </p:sp>
      <p:pic>
        <p:nvPicPr>
          <p:cNvPr id="9" name="Image 2" descr="preencoded.png"/>
          <p:cNvPicPr>
            <a:picLocks noChangeAspect="1"/>
          </p:cNvPicPr>
          <p:nvPr/>
        </p:nvPicPr>
        <p:blipFill>
          <a:blip r:embed="rId5"/>
          <a:stretch>
            <a:fillRect/>
          </a:stretch>
        </p:blipFill>
        <p:spPr>
          <a:xfrm>
            <a:off x="9715738" y="3296126"/>
            <a:ext cx="566976" cy="566976"/>
          </a:xfrm>
          <a:prstGeom prst="rect">
            <a:avLst/>
          </a:prstGeom>
        </p:spPr>
      </p:pic>
      <p:sp>
        <p:nvSpPr>
          <p:cNvPr id="10" name="Text 5"/>
          <p:cNvSpPr/>
          <p:nvPr/>
        </p:nvSpPr>
        <p:spPr>
          <a:xfrm>
            <a:off x="9715738" y="4089916"/>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D6E5EF"/>
                </a:solidFill>
                <a:latin typeface="Roboto Slab" pitchFamily="34" charset="0"/>
                <a:ea typeface="Roboto Slab" pitchFamily="34" charset="-122"/>
                <a:cs typeface="Roboto Slab" pitchFamily="34" charset="-120"/>
              </a:rPr>
              <a:t>Login Status</a:t>
            </a:r>
            <a:endParaRPr lang="en-US" sz="2200" dirty="0"/>
          </a:p>
        </p:txBody>
      </p:sp>
      <p:sp>
        <p:nvSpPr>
          <p:cNvPr id="11" name="Text 6"/>
          <p:cNvSpPr/>
          <p:nvPr/>
        </p:nvSpPr>
        <p:spPr>
          <a:xfrm>
            <a:off x="9715738" y="4580334"/>
            <a:ext cx="4120753" cy="725805"/>
          </a:xfrm>
          <a:prstGeom prst="rect">
            <a:avLst/>
          </a:prstGeom>
          <a:noFill/>
          <a:ln/>
        </p:spPr>
        <p:txBody>
          <a:bodyPr wrap="square" lIns="0" tIns="0" rIns="0" bIns="0" rtlCol="0" anchor="t"/>
          <a:lstStyle/>
          <a:p>
            <a:pPr marL="0" indent="0" algn="l">
              <a:lnSpc>
                <a:spcPts val="2850"/>
              </a:lnSpc>
              <a:buNone/>
            </a:pPr>
            <a:r>
              <a:rPr lang="en-US" sz="1750" dirty="0">
                <a:solidFill>
                  <a:srgbClr val="D6E5EF"/>
                </a:solidFill>
                <a:latin typeface="Roboto" pitchFamily="34" charset="0"/>
                <a:ea typeface="Roboto" pitchFamily="34" charset="-122"/>
                <a:cs typeface="Roboto" pitchFamily="34" charset="-120"/>
              </a:rPr>
              <a:t>Monitor user activity and ensure system security.</a:t>
            </a:r>
            <a:endParaRPr lang="en-US" sz="1750" dirty="0"/>
          </a:p>
        </p:txBody>
      </p:sp>
      <p:sp>
        <p:nvSpPr>
          <p:cNvPr id="13" name="Rectangle 12"/>
          <p:cNvSpPr/>
          <p:nvPr/>
        </p:nvSpPr>
        <p:spPr>
          <a:xfrm>
            <a:off x="12776200" y="7683500"/>
            <a:ext cx="1854200" cy="546100"/>
          </a:xfrm>
          <a:prstGeom prst="rect">
            <a:avLst/>
          </a:prstGeom>
          <a:solidFill>
            <a:srgbClr val="2027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480768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0972800" y="0"/>
            <a:ext cx="3657600" cy="8229600"/>
          </a:xfrm>
          <a:prstGeom prst="rect">
            <a:avLst/>
          </a:prstGeom>
        </p:spPr>
      </p:pic>
      <p:sp>
        <p:nvSpPr>
          <p:cNvPr id="3" name="Text 0"/>
          <p:cNvSpPr/>
          <p:nvPr/>
        </p:nvSpPr>
        <p:spPr>
          <a:xfrm>
            <a:off x="793790" y="885587"/>
            <a:ext cx="9385221" cy="1417558"/>
          </a:xfrm>
          <a:prstGeom prst="rect">
            <a:avLst/>
          </a:prstGeom>
          <a:noFill/>
          <a:ln/>
        </p:spPr>
        <p:txBody>
          <a:bodyPr wrap="square" lIns="0" tIns="0" rIns="0" bIns="0" rtlCol="0" anchor="t"/>
          <a:lstStyle/>
          <a:p>
            <a:pPr marL="0" indent="0" algn="l">
              <a:lnSpc>
                <a:spcPts val="5550"/>
              </a:lnSpc>
              <a:buNone/>
            </a:pPr>
            <a:r>
              <a:rPr lang="en-US" sz="4450" dirty="0">
                <a:solidFill>
                  <a:srgbClr val="76B9FF"/>
                </a:solidFill>
                <a:latin typeface="Roboto Slab" pitchFamily="34" charset="0"/>
                <a:ea typeface="Roboto Slab" pitchFamily="34" charset="-122"/>
                <a:cs typeface="Roboto Slab" pitchFamily="34" charset="-120"/>
              </a:rPr>
              <a:t>Upcoming Features: Backend Roadmap</a:t>
            </a:r>
            <a:endParaRPr lang="en-US" sz="4450" dirty="0"/>
          </a:p>
        </p:txBody>
      </p:sp>
      <p:pic>
        <p:nvPicPr>
          <p:cNvPr id="4" name="Image 1" descr="preencoded.png"/>
          <p:cNvPicPr>
            <a:picLocks noChangeAspect="1"/>
          </p:cNvPicPr>
          <p:nvPr/>
        </p:nvPicPr>
        <p:blipFill>
          <a:blip r:embed="rId4"/>
          <a:stretch>
            <a:fillRect/>
          </a:stretch>
        </p:blipFill>
        <p:spPr>
          <a:xfrm>
            <a:off x="793790" y="2643307"/>
            <a:ext cx="1134070" cy="1360884"/>
          </a:xfrm>
          <a:prstGeom prst="rect">
            <a:avLst/>
          </a:prstGeom>
        </p:spPr>
      </p:pic>
      <p:sp>
        <p:nvSpPr>
          <p:cNvPr id="5" name="Text 1"/>
          <p:cNvSpPr/>
          <p:nvPr/>
        </p:nvSpPr>
        <p:spPr>
          <a:xfrm>
            <a:off x="2268022" y="2870121"/>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D6E5EF"/>
                </a:solidFill>
                <a:latin typeface="Roboto Slab" pitchFamily="34" charset="0"/>
                <a:ea typeface="Roboto Slab" pitchFamily="34" charset="-122"/>
                <a:cs typeface="Roboto Slab" pitchFamily="34" charset="-120"/>
              </a:rPr>
              <a:t>Profile Editing</a:t>
            </a:r>
            <a:endParaRPr lang="en-US" sz="2200" dirty="0"/>
          </a:p>
        </p:txBody>
      </p:sp>
      <p:sp>
        <p:nvSpPr>
          <p:cNvPr id="6" name="Text 2"/>
          <p:cNvSpPr/>
          <p:nvPr/>
        </p:nvSpPr>
        <p:spPr>
          <a:xfrm>
            <a:off x="2268022" y="3360539"/>
            <a:ext cx="7910989" cy="362903"/>
          </a:xfrm>
          <a:prstGeom prst="rect">
            <a:avLst/>
          </a:prstGeom>
          <a:noFill/>
          <a:ln/>
        </p:spPr>
        <p:txBody>
          <a:bodyPr wrap="none" lIns="0" tIns="0" rIns="0" bIns="0" rtlCol="0" anchor="t"/>
          <a:lstStyle/>
          <a:p>
            <a:pPr marL="0" indent="0" algn="l">
              <a:lnSpc>
                <a:spcPts val="2850"/>
              </a:lnSpc>
              <a:buNone/>
            </a:pPr>
            <a:r>
              <a:rPr lang="en-US" sz="1750" dirty="0">
                <a:solidFill>
                  <a:srgbClr val="D6E5EF"/>
                </a:solidFill>
                <a:latin typeface="Roboto" pitchFamily="34" charset="0"/>
                <a:ea typeface="Roboto" pitchFamily="34" charset="-122"/>
                <a:cs typeface="Roboto" pitchFamily="34" charset="-120"/>
              </a:rPr>
              <a:t>User information and preferences.</a:t>
            </a:r>
            <a:endParaRPr lang="en-US" sz="1750" dirty="0"/>
          </a:p>
        </p:txBody>
      </p:sp>
      <p:pic>
        <p:nvPicPr>
          <p:cNvPr id="7" name="Image 2" descr="preencoded.png"/>
          <p:cNvPicPr>
            <a:picLocks noChangeAspect="1"/>
          </p:cNvPicPr>
          <p:nvPr/>
        </p:nvPicPr>
        <p:blipFill>
          <a:blip r:embed="rId5"/>
          <a:stretch>
            <a:fillRect/>
          </a:stretch>
        </p:blipFill>
        <p:spPr>
          <a:xfrm>
            <a:off x="793790" y="4004191"/>
            <a:ext cx="1134070" cy="1360884"/>
          </a:xfrm>
          <a:prstGeom prst="rect">
            <a:avLst/>
          </a:prstGeom>
        </p:spPr>
      </p:pic>
      <p:sp>
        <p:nvSpPr>
          <p:cNvPr id="8" name="Text 3"/>
          <p:cNvSpPr/>
          <p:nvPr/>
        </p:nvSpPr>
        <p:spPr>
          <a:xfrm>
            <a:off x="2268022" y="4231005"/>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D6E5EF"/>
                </a:solidFill>
                <a:latin typeface="Roboto Slab" pitchFamily="34" charset="0"/>
                <a:ea typeface="Roboto Slab" pitchFamily="34" charset="-122"/>
                <a:cs typeface="Roboto Slab" pitchFamily="34" charset="-120"/>
              </a:rPr>
              <a:t>Project Uploads</a:t>
            </a:r>
            <a:endParaRPr lang="en-US" sz="2200" dirty="0"/>
          </a:p>
        </p:txBody>
      </p:sp>
      <p:sp>
        <p:nvSpPr>
          <p:cNvPr id="9" name="Text 4"/>
          <p:cNvSpPr/>
          <p:nvPr/>
        </p:nvSpPr>
        <p:spPr>
          <a:xfrm>
            <a:off x="2268022" y="4721423"/>
            <a:ext cx="7910989" cy="362903"/>
          </a:xfrm>
          <a:prstGeom prst="rect">
            <a:avLst/>
          </a:prstGeom>
          <a:noFill/>
          <a:ln/>
        </p:spPr>
        <p:txBody>
          <a:bodyPr wrap="none" lIns="0" tIns="0" rIns="0" bIns="0" rtlCol="0" anchor="t"/>
          <a:lstStyle/>
          <a:p>
            <a:pPr marL="0" indent="0" algn="l">
              <a:lnSpc>
                <a:spcPts val="2850"/>
              </a:lnSpc>
              <a:buNone/>
            </a:pPr>
            <a:r>
              <a:rPr lang="en-US" sz="1750" dirty="0">
                <a:solidFill>
                  <a:srgbClr val="D6E5EF"/>
                </a:solidFill>
                <a:latin typeface="Roboto" pitchFamily="34" charset="0"/>
                <a:ea typeface="Roboto" pitchFamily="34" charset="-122"/>
                <a:cs typeface="Roboto" pitchFamily="34" charset="-120"/>
              </a:rPr>
              <a:t>File management and version control.</a:t>
            </a:r>
            <a:endParaRPr lang="en-US" sz="1750" dirty="0"/>
          </a:p>
        </p:txBody>
      </p:sp>
      <p:pic>
        <p:nvPicPr>
          <p:cNvPr id="10" name="Image 3" descr="preencoded.png"/>
          <p:cNvPicPr>
            <a:picLocks noChangeAspect="1"/>
          </p:cNvPicPr>
          <p:nvPr/>
        </p:nvPicPr>
        <p:blipFill>
          <a:blip r:embed="rId6"/>
          <a:stretch>
            <a:fillRect/>
          </a:stretch>
        </p:blipFill>
        <p:spPr>
          <a:xfrm>
            <a:off x="793790" y="5365075"/>
            <a:ext cx="1134070" cy="1360884"/>
          </a:xfrm>
          <a:prstGeom prst="rect">
            <a:avLst/>
          </a:prstGeom>
        </p:spPr>
      </p:pic>
      <p:sp>
        <p:nvSpPr>
          <p:cNvPr id="11" name="Text 5"/>
          <p:cNvSpPr/>
          <p:nvPr/>
        </p:nvSpPr>
        <p:spPr>
          <a:xfrm>
            <a:off x="2268022" y="5591889"/>
            <a:ext cx="2835235" cy="354330"/>
          </a:xfrm>
          <a:prstGeom prst="rect">
            <a:avLst/>
          </a:prstGeom>
          <a:noFill/>
          <a:ln/>
        </p:spPr>
        <p:txBody>
          <a:bodyPr wrap="none" lIns="0" tIns="0" rIns="0" bIns="0" rtlCol="0" anchor="t"/>
          <a:lstStyle/>
          <a:p>
            <a:pPr marL="0" indent="0" algn="l">
              <a:lnSpc>
                <a:spcPts val="2750"/>
              </a:lnSpc>
              <a:buNone/>
            </a:pPr>
            <a:r>
              <a:rPr lang="en-US" sz="2200" dirty="0" smtClean="0">
                <a:solidFill>
                  <a:srgbClr val="D6E5EF"/>
                </a:solidFill>
                <a:latin typeface="Roboto Slab" pitchFamily="34" charset="0"/>
                <a:ea typeface="Roboto Slab" pitchFamily="34" charset="-122"/>
                <a:cs typeface="Roboto Slab" pitchFamily="34" charset="-120"/>
              </a:rPr>
              <a:t>Mail System</a:t>
            </a:r>
            <a:endParaRPr lang="en-US" sz="2200" dirty="0"/>
          </a:p>
        </p:txBody>
      </p:sp>
      <p:sp>
        <p:nvSpPr>
          <p:cNvPr id="12" name="Text 6"/>
          <p:cNvSpPr/>
          <p:nvPr/>
        </p:nvSpPr>
        <p:spPr>
          <a:xfrm>
            <a:off x="2268022" y="6082308"/>
            <a:ext cx="7910989" cy="362903"/>
          </a:xfrm>
          <a:prstGeom prst="rect">
            <a:avLst/>
          </a:prstGeom>
          <a:noFill/>
          <a:ln/>
        </p:spPr>
        <p:txBody>
          <a:bodyPr wrap="none" lIns="0" tIns="0" rIns="0" bIns="0" rtlCol="0" anchor="t"/>
          <a:lstStyle/>
          <a:p>
            <a:pPr marL="0" indent="0" algn="l">
              <a:lnSpc>
                <a:spcPts val="2850"/>
              </a:lnSpc>
              <a:buNone/>
            </a:pPr>
            <a:r>
              <a:rPr lang="en-US" sz="1750" dirty="0" smtClean="0">
                <a:solidFill>
                  <a:srgbClr val="D6E5EF"/>
                </a:solidFill>
                <a:latin typeface="Roboto" pitchFamily="34" charset="0"/>
                <a:ea typeface="Roboto" pitchFamily="34" charset="-122"/>
                <a:cs typeface="Roboto" pitchFamily="34" charset="-120"/>
              </a:rPr>
              <a:t>We can email to all users directly to inform about</a:t>
            </a:r>
          </a:p>
          <a:p>
            <a:pPr marL="0" indent="0" algn="l">
              <a:lnSpc>
                <a:spcPts val="2850"/>
              </a:lnSpc>
              <a:buNone/>
            </a:pPr>
            <a:r>
              <a:rPr lang="en-US" sz="1750" dirty="0" smtClean="0">
                <a:solidFill>
                  <a:srgbClr val="D6E5EF"/>
                </a:solidFill>
                <a:latin typeface="Roboto" pitchFamily="34" charset="0"/>
                <a:ea typeface="Roboto" pitchFamily="34" charset="-122"/>
                <a:cs typeface="Roboto" pitchFamily="34" charset="-120"/>
              </a:rPr>
              <a:t>New updates or features</a:t>
            </a:r>
            <a:r>
              <a:rPr lang="en-US" sz="1750" dirty="0" smtClean="0">
                <a:solidFill>
                  <a:srgbClr val="D6E5EF"/>
                </a:solidFill>
                <a:latin typeface="Roboto" pitchFamily="34" charset="0"/>
                <a:ea typeface="Roboto" pitchFamily="34" charset="-122"/>
                <a:cs typeface="Roboto" pitchFamily="34" charset="-120"/>
              </a:rPr>
              <a:t>.</a:t>
            </a:r>
            <a:endParaRPr lang="en-US" sz="1750" dirty="0"/>
          </a:p>
        </p:txBody>
      </p:sp>
    </p:spTree>
    <p:extLst>
      <p:ext uri="{BB962C8B-B14F-4D97-AF65-F5344CB8AC3E}">
        <p14:creationId xmlns:p14="http://schemas.microsoft.com/office/powerpoint/2010/main" val="1499287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3657600" cy="8230433"/>
          </a:xfrm>
          <a:prstGeom prst="rect">
            <a:avLst/>
          </a:prstGeom>
        </p:spPr>
      </p:pic>
      <p:sp>
        <p:nvSpPr>
          <p:cNvPr id="3" name="Text 0"/>
          <p:cNvSpPr/>
          <p:nvPr/>
        </p:nvSpPr>
        <p:spPr>
          <a:xfrm>
            <a:off x="4447818" y="620792"/>
            <a:ext cx="7712273" cy="705564"/>
          </a:xfrm>
          <a:prstGeom prst="rect">
            <a:avLst/>
          </a:prstGeom>
          <a:noFill/>
          <a:ln/>
        </p:spPr>
        <p:txBody>
          <a:bodyPr wrap="none" lIns="0" tIns="0" rIns="0" bIns="0" rtlCol="0" anchor="t"/>
          <a:lstStyle/>
          <a:p>
            <a:pPr marL="0" indent="0" algn="l">
              <a:lnSpc>
                <a:spcPts val="5550"/>
              </a:lnSpc>
              <a:buNone/>
            </a:pPr>
            <a:r>
              <a:rPr lang="en-US" sz="4400" dirty="0">
                <a:solidFill>
                  <a:srgbClr val="76B9FF"/>
                </a:solidFill>
                <a:latin typeface="Roboto Slab" pitchFamily="34" charset="0"/>
                <a:ea typeface="Roboto Slab" pitchFamily="34" charset="-122"/>
                <a:cs typeface="Roboto Slab" pitchFamily="34" charset="-120"/>
              </a:rPr>
              <a:t>Next Steps and Call to Action</a:t>
            </a:r>
            <a:endParaRPr lang="en-US" sz="4400" dirty="0"/>
          </a:p>
        </p:txBody>
      </p:sp>
      <p:sp>
        <p:nvSpPr>
          <p:cNvPr id="4" name="Text 1"/>
          <p:cNvSpPr/>
          <p:nvPr/>
        </p:nvSpPr>
        <p:spPr>
          <a:xfrm>
            <a:off x="4447818" y="1664970"/>
            <a:ext cx="9392364" cy="361117"/>
          </a:xfrm>
          <a:prstGeom prst="rect">
            <a:avLst/>
          </a:prstGeom>
          <a:noFill/>
          <a:ln/>
        </p:spPr>
        <p:txBody>
          <a:bodyPr wrap="none" lIns="0" tIns="0" rIns="0" bIns="0" rtlCol="0" anchor="t"/>
          <a:lstStyle/>
          <a:p>
            <a:pPr marL="0" indent="0" algn="l">
              <a:lnSpc>
                <a:spcPts val="2800"/>
              </a:lnSpc>
              <a:buNone/>
            </a:pPr>
            <a:r>
              <a:rPr lang="en-US" sz="1750" dirty="0">
                <a:solidFill>
                  <a:srgbClr val="D6E5EF"/>
                </a:solidFill>
                <a:latin typeface="Roboto" pitchFamily="34" charset="0"/>
                <a:ea typeface="Roboto" pitchFamily="34" charset="-122"/>
                <a:cs typeface="Roboto" pitchFamily="34" charset="-120"/>
              </a:rPr>
              <a:t>Here's what's next for DesignDeck:</a:t>
            </a:r>
            <a:endParaRPr lang="en-US" sz="1750" dirty="0"/>
          </a:p>
        </p:txBody>
      </p:sp>
      <p:sp>
        <p:nvSpPr>
          <p:cNvPr id="5" name="Shape 2"/>
          <p:cNvSpPr/>
          <p:nvPr/>
        </p:nvSpPr>
        <p:spPr>
          <a:xfrm>
            <a:off x="4701778" y="2280047"/>
            <a:ext cx="30480" cy="4353401"/>
          </a:xfrm>
          <a:prstGeom prst="roundRect">
            <a:avLst>
              <a:gd name="adj" fmla="val 111113"/>
            </a:avLst>
          </a:prstGeom>
          <a:solidFill>
            <a:srgbClr val="585F6B"/>
          </a:solidFill>
          <a:ln/>
        </p:spPr>
      </p:sp>
      <p:sp>
        <p:nvSpPr>
          <p:cNvPr id="6" name="Shape 3"/>
          <p:cNvSpPr/>
          <p:nvPr/>
        </p:nvSpPr>
        <p:spPr>
          <a:xfrm>
            <a:off x="4925258" y="2772727"/>
            <a:ext cx="677347" cy="30480"/>
          </a:xfrm>
          <a:prstGeom prst="roundRect">
            <a:avLst>
              <a:gd name="adj" fmla="val 111113"/>
            </a:avLst>
          </a:prstGeom>
          <a:solidFill>
            <a:srgbClr val="585F6B"/>
          </a:solidFill>
          <a:ln/>
        </p:spPr>
      </p:sp>
      <p:sp>
        <p:nvSpPr>
          <p:cNvPr id="7" name="Shape 4"/>
          <p:cNvSpPr/>
          <p:nvPr/>
        </p:nvSpPr>
        <p:spPr>
          <a:xfrm>
            <a:off x="4447818" y="2534007"/>
            <a:ext cx="507921" cy="507921"/>
          </a:xfrm>
          <a:prstGeom prst="roundRect">
            <a:avLst>
              <a:gd name="adj" fmla="val 6668"/>
            </a:avLst>
          </a:prstGeom>
          <a:solidFill>
            <a:srgbClr val="3F4652"/>
          </a:solidFill>
          <a:ln/>
        </p:spPr>
      </p:sp>
      <p:pic>
        <p:nvPicPr>
          <p:cNvPr id="8" name="Image 1" descr="preencoded.png"/>
          <p:cNvPicPr>
            <a:picLocks noChangeAspect="1"/>
          </p:cNvPicPr>
          <p:nvPr/>
        </p:nvPicPr>
        <p:blipFill>
          <a:blip r:embed="rId4"/>
          <a:stretch>
            <a:fillRect/>
          </a:stretch>
        </p:blipFill>
        <p:spPr>
          <a:xfrm>
            <a:off x="4532471" y="2576334"/>
            <a:ext cx="338614" cy="423267"/>
          </a:xfrm>
          <a:prstGeom prst="rect">
            <a:avLst/>
          </a:prstGeom>
        </p:spPr>
      </p:pic>
      <p:sp>
        <p:nvSpPr>
          <p:cNvPr id="9" name="Text 5"/>
          <p:cNvSpPr/>
          <p:nvPr/>
        </p:nvSpPr>
        <p:spPr>
          <a:xfrm>
            <a:off x="5830729" y="2505789"/>
            <a:ext cx="4277082" cy="352663"/>
          </a:xfrm>
          <a:prstGeom prst="rect">
            <a:avLst/>
          </a:prstGeom>
          <a:noFill/>
          <a:ln/>
        </p:spPr>
        <p:txBody>
          <a:bodyPr wrap="none" lIns="0" tIns="0" rIns="0" bIns="0" rtlCol="0" anchor="t"/>
          <a:lstStyle/>
          <a:p>
            <a:pPr marL="0" indent="0" algn="l">
              <a:lnSpc>
                <a:spcPts val="2750"/>
              </a:lnSpc>
              <a:buNone/>
            </a:pPr>
            <a:r>
              <a:rPr lang="en-US" sz="2200" dirty="0">
                <a:solidFill>
                  <a:srgbClr val="D6E5EF"/>
                </a:solidFill>
                <a:latin typeface="Roboto Slab" pitchFamily="34" charset="0"/>
                <a:ea typeface="Roboto Slab" pitchFamily="34" charset="-122"/>
                <a:cs typeface="Roboto Slab" pitchFamily="34" charset="-120"/>
              </a:rPr>
              <a:t>Complete Backend Development</a:t>
            </a:r>
            <a:endParaRPr lang="en-US" sz="2200" dirty="0"/>
          </a:p>
        </p:txBody>
      </p:sp>
      <p:sp>
        <p:nvSpPr>
          <p:cNvPr id="10" name="Text 6"/>
          <p:cNvSpPr/>
          <p:nvPr/>
        </p:nvSpPr>
        <p:spPr>
          <a:xfrm>
            <a:off x="5830729" y="2993827"/>
            <a:ext cx="8009453" cy="361117"/>
          </a:xfrm>
          <a:prstGeom prst="rect">
            <a:avLst/>
          </a:prstGeom>
          <a:noFill/>
          <a:ln/>
        </p:spPr>
        <p:txBody>
          <a:bodyPr wrap="none" lIns="0" tIns="0" rIns="0" bIns="0" rtlCol="0" anchor="t"/>
          <a:lstStyle/>
          <a:p>
            <a:pPr marL="0" indent="0" algn="l">
              <a:lnSpc>
                <a:spcPts val="2800"/>
              </a:lnSpc>
              <a:buNone/>
            </a:pPr>
            <a:r>
              <a:rPr lang="en-US" sz="1750" dirty="0" smtClean="0">
                <a:solidFill>
                  <a:srgbClr val="D6E5EF"/>
                </a:solidFill>
                <a:latin typeface="Roboto" pitchFamily="34" charset="0"/>
                <a:ea typeface="Roboto" pitchFamily="34" charset="-122"/>
              </a:rPr>
              <a:t>Backend fully implemented with all features</a:t>
            </a:r>
            <a:endParaRPr lang="en-US" sz="1750" dirty="0"/>
          </a:p>
        </p:txBody>
      </p:sp>
      <p:sp>
        <p:nvSpPr>
          <p:cNvPr id="11" name="Shape 7"/>
          <p:cNvSpPr/>
          <p:nvPr/>
        </p:nvSpPr>
        <p:spPr>
          <a:xfrm>
            <a:off x="4925258" y="4299109"/>
            <a:ext cx="677347" cy="30480"/>
          </a:xfrm>
          <a:prstGeom prst="roundRect">
            <a:avLst>
              <a:gd name="adj" fmla="val 111113"/>
            </a:avLst>
          </a:prstGeom>
          <a:solidFill>
            <a:srgbClr val="585F6B"/>
          </a:solidFill>
          <a:ln/>
        </p:spPr>
      </p:sp>
      <p:sp>
        <p:nvSpPr>
          <p:cNvPr id="12" name="Shape 8"/>
          <p:cNvSpPr/>
          <p:nvPr/>
        </p:nvSpPr>
        <p:spPr>
          <a:xfrm>
            <a:off x="4447818" y="4060388"/>
            <a:ext cx="507921" cy="507921"/>
          </a:xfrm>
          <a:prstGeom prst="roundRect">
            <a:avLst>
              <a:gd name="adj" fmla="val 6668"/>
            </a:avLst>
          </a:prstGeom>
          <a:solidFill>
            <a:srgbClr val="3F4652"/>
          </a:solidFill>
          <a:ln/>
        </p:spPr>
      </p:sp>
      <p:pic>
        <p:nvPicPr>
          <p:cNvPr id="13" name="Image 2" descr="preencoded.png"/>
          <p:cNvPicPr>
            <a:picLocks noChangeAspect="1"/>
          </p:cNvPicPr>
          <p:nvPr/>
        </p:nvPicPr>
        <p:blipFill>
          <a:blip r:embed="rId5"/>
          <a:stretch>
            <a:fillRect/>
          </a:stretch>
        </p:blipFill>
        <p:spPr>
          <a:xfrm>
            <a:off x="4532471" y="4102715"/>
            <a:ext cx="338614" cy="423267"/>
          </a:xfrm>
          <a:prstGeom prst="rect">
            <a:avLst/>
          </a:prstGeom>
        </p:spPr>
      </p:pic>
      <p:sp>
        <p:nvSpPr>
          <p:cNvPr id="14" name="Text 9"/>
          <p:cNvSpPr/>
          <p:nvPr/>
        </p:nvSpPr>
        <p:spPr>
          <a:xfrm>
            <a:off x="5830729" y="4032171"/>
            <a:ext cx="3597950" cy="352663"/>
          </a:xfrm>
          <a:prstGeom prst="rect">
            <a:avLst/>
          </a:prstGeom>
          <a:noFill/>
          <a:ln/>
        </p:spPr>
        <p:txBody>
          <a:bodyPr wrap="none" lIns="0" tIns="0" rIns="0" bIns="0" rtlCol="0" anchor="t"/>
          <a:lstStyle/>
          <a:p>
            <a:pPr marL="0" indent="0" algn="l">
              <a:lnSpc>
                <a:spcPts val="2750"/>
              </a:lnSpc>
              <a:buNone/>
            </a:pPr>
            <a:r>
              <a:rPr lang="en-US" sz="2200" dirty="0">
                <a:solidFill>
                  <a:srgbClr val="D6E5EF"/>
                </a:solidFill>
                <a:latin typeface="Roboto Slab" pitchFamily="34" charset="0"/>
                <a:ea typeface="Roboto Slab" pitchFamily="34" charset="-122"/>
                <a:cs typeface="Roboto Slab" pitchFamily="34" charset="-120"/>
              </a:rPr>
              <a:t>User </a:t>
            </a:r>
            <a:r>
              <a:rPr lang="en-US" sz="2200" dirty="0" smtClean="0">
                <a:solidFill>
                  <a:srgbClr val="D6E5EF"/>
                </a:solidFill>
                <a:latin typeface="Roboto Slab" pitchFamily="34" charset="0"/>
                <a:ea typeface="Roboto Slab" pitchFamily="34" charset="-122"/>
                <a:cs typeface="Roboto Slab" pitchFamily="34" charset="-120"/>
              </a:rPr>
              <a:t>Testing</a:t>
            </a:r>
            <a:endParaRPr lang="en-US" sz="2200" dirty="0"/>
          </a:p>
        </p:txBody>
      </p:sp>
      <p:sp>
        <p:nvSpPr>
          <p:cNvPr id="15" name="Text 10"/>
          <p:cNvSpPr/>
          <p:nvPr/>
        </p:nvSpPr>
        <p:spPr>
          <a:xfrm>
            <a:off x="5830729" y="4520208"/>
            <a:ext cx="8009453" cy="361117"/>
          </a:xfrm>
          <a:prstGeom prst="rect">
            <a:avLst/>
          </a:prstGeom>
          <a:noFill/>
          <a:ln/>
        </p:spPr>
        <p:txBody>
          <a:bodyPr wrap="none" lIns="0" tIns="0" rIns="0" bIns="0" rtlCol="0" anchor="t"/>
          <a:lstStyle/>
          <a:p>
            <a:pPr marL="0" indent="0" algn="l">
              <a:lnSpc>
                <a:spcPts val="2800"/>
              </a:lnSpc>
              <a:buNone/>
            </a:pPr>
            <a:r>
              <a:rPr lang="en-US" sz="1750" dirty="0" smtClean="0">
                <a:solidFill>
                  <a:srgbClr val="D6E5EF"/>
                </a:solidFill>
                <a:latin typeface="Roboto" pitchFamily="34" charset="0"/>
                <a:ea typeface="Roboto" pitchFamily="34" charset="-122"/>
                <a:cs typeface="Roboto" pitchFamily="34" charset="-120"/>
              </a:rPr>
              <a:t>Evaluating user experience and functionality</a:t>
            </a:r>
            <a:endParaRPr lang="en-US" sz="1750" dirty="0"/>
          </a:p>
        </p:txBody>
      </p:sp>
      <p:sp>
        <p:nvSpPr>
          <p:cNvPr id="16" name="Shape 11"/>
          <p:cNvSpPr/>
          <p:nvPr/>
        </p:nvSpPr>
        <p:spPr>
          <a:xfrm>
            <a:off x="4925258" y="5825490"/>
            <a:ext cx="677347" cy="30480"/>
          </a:xfrm>
          <a:prstGeom prst="roundRect">
            <a:avLst>
              <a:gd name="adj" fmla="val 111113"/>
            </a:avLst>
          </a:prstGeom>
          <a:solidFill>
            <a:srgbClr val="585F6B"/>
          </a:solidFill>
          <a:ln/>
        </p:spPr>
      </p:sp>
      <p:sp>
        <p:nvSpPr>
          <p:cNvPr id="17" name="Shape 12"/>
          <p:cNvSpPr/>
          <p:nvPr/>
        </p:nvSpPr>
        <p:spPr>
          <a:xfrm>
            <a:off x="4447818" y="5586770"/>
            <a:ext cx="507921" cy="507921"/>
          </a:xfrm>
          <a:prstGeom prst="roundRect">
            <a:avLst>
              <a:gd name="adj" fmla="val 6668"/>
            </a:avLst>
          </a:prstGeom>
          <a:solidFill>
            <a:srgbClr val="3F4652"/>
          </a:solidFill>
          <a:ln/>
        </p:spPr>
      </p:sp>
      <p:pic>
        <p:nvPicPr>
          <p:cNvPr id="18" name="Image 3" descr="preencoded.png"/>
          <p:cNvPicPr>
            <a:picLocks noChangeAspect="1"/>
          </p:cNvPicPr>
          <p:nvPr/>
        </p:nvPicPr>
        <p:blipFill>
          <a:blip r:embed="rId6"/>
          <a:stretch>
            <a:fillRect/>
          </a:stretch>
        </p:blipFill>
        <p:spPr>
          <a:xfrm>
            <a:off x="4532471" y="5629096"/>
            <a:ext cx="338614" cy="423267"/>
          </a:xfrm>
          <a:prstGeom prst="rect">
            <a:avLst/>
          </a:prstGeom>
        </p:spPr>
      </p:pic>
      <p:sp>
        <p:nvSpPr>
          <p:cNvPr id="19" name="Text 13"/>
          <p:cNvSpPr/>
          <p:nvPr/>
        </p:nvSpPr>
        <p:spPr>
          <a:xfrm>
            <a:off x="5830729" y="5558552"/>
            <a:ext cx="2822258" cy="352663"/>
          </a:xfrm>
          <a:prstGeom prst="rect">
            <a:avLst/>
          </a:prstGeom>
          <a:noFill/>
          <a:ln/>
        </p:spPr>
        <p:txBody>
          <a:bodyPr wrap="none" lIns="0" tIns="0" rIns="0" bIns="0" rtlCol="0" anchor="t"/>
          <a:lstStyle/>
          <a:p>
            <a:pPr marL="0" indent="0" algn="l">
              <a:lnSpc>
                <a:spcPts val="2750"/>
              </a:lnSpc>
              <a:buNone/>
            </a:pPr>
            <a:r>
              <a:rPr lang="en-US" sz="2200" dirty="0">
                <a:solidFill>
                  <a:srgbClr val="D6E5EF"/>
                </a:solidFill>
                <a:latin typeface="Roboto Slab" pitchFamily="34" charset="0"/>
                <a:ea typeface="Roboto Slab" pitchFamily="34" charset="-122"/>
                <a:cs typeface="Roboto Slab" pitchFamily="34" charset="-120"/>
              </a:rPr>
              <a:t>Public </a:t>
            </a:r>
            <a:r>
              <a:rPr lang="en-US" sz="2200" dirty="0" smtClean="0">
                <a:solidFill>
                  <a:srgbClr val="D6E5EF"/>
                </a:solidFill>
                <a:latin typeface="Roboto Slab" pitchFamily="34" charset="0"/>
                <a:ea typeface="Roboto Slab" pitchFamily="34" charset="-122"/>
                <a:cs typeface="Roboto Slab" pitchFamily="34" charset="-120"/>
              </a:rPr>
              <a:t>Live</a:t>
            </a:r>
            <a:endParaRPr lang="en-US" sz="2200" dirty="0"/>
          </a:p>
        </p:txBody>
      </p:sp>
      <p:sp>
        <p:nvSpPr>
          <p:cNvPr id="20" name="Text 14"/>
          <p:cNvSpPr/>
          <p:nvPr/>
        </p:nvSpPr>
        <p:spPr>
          <a:xfrm>
            <a:off x="5830729" y="6046589"/>
            <a:ext cx="8009453" cy="361117"/>
          </a:xfrm>
          <a:prstGeom prst="rect">
            <a:avLst/>
          </a:prstGeom>
          <a:noFill/>
          <a:ln/>
        </p:spPr>
        <p:txBody>
          <a:bodyPr wrap="none" lIns="0" tIns="0" rIns="0" bIns="0" rtlCol="0" anchor="t"/>
          <a:lstStyle/>
          <a:p>
            <a:pPr marL="0" indent="0" algn="l">
              <a:lnSpc>
                <a:spcPts val="2800"/>
              </a:lnSpc>
              <a:buNone/>
            </a:pPr>
            <a:r>
              <a:rPr lang="en-US" sz="1750" dirty="0" smtClean="0">
                <a:solidFill>
                  <a:srgbClr val="D6E5EF"/>
                </a:solidFill>
                <a:latin typeface="Roboto" pitchFamily="34" charset="0"/>
                <a:ea typeface="Roboto" pitchFamily="34" charset="-122"/>
                <a:cs typeface="Roboto" pitchFamily="34" charset="-120"/>
              </a:rPr>
              <a:t>Project deployed and accessible to users</a:t>
            </a:r>
            <a:endParaRPr lang="en-US" sz="1750" dirty="0"/>
          </a:p>
        </p:txBody>
      </p:sp>
      <p:sp>
        <p:nvSpPr>
          <p:cNvPr id="22" name="Rectangle 21"/>
          <p:cNvSpPr/>
          <p:nvPr/>
        </p:nvSpPr>
        <p:spPr>
          <a:xfrm>
            <a:off x="12776200" y="7683500"/>
            <a:ext cx="1854200" cy="546100"/>
          </a:xfrm>
          <a:prstGeom prst="rect">
            <a:avLst/>
          </a:prstGeom>
          <a:solidFill>
            <a:srgbClr val="2027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6714790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835235"/>
          </a:xfrm>
          <a:prstGeom prst="rect">
            <a:avLst/>
          </a:prstGeom>
        </p:spPr>
      </p:pic>
      <p:sp>
        <p:nvSpPr>
          <p:cNvPr id="3" name="Text 0"/>
          <p:cNvSpPr/>
          <p:nvPr/>
        </p:nvSpPr>
        <p:spPr>
          <a:xfrm>
            <a:off x="793790" y="3712250"/>
            <a:ext cx="7666077" cy="708779"/>
          </a:xfrm>
          <a:prstGeom prst="rect">
            <a:avLst/>
          </a:prstGeom>
          <a:noFill/>
          <a:ln/>
        </p:spPr>
        <p:txBody>
          <a:bodyPr wrap="none" lIns="0" tIns="0" rIns="0" bIns="0" rtlCol="0" anchor="t"/>
          <a:lstStyle/>
          <a:p>
            <a:pPr marL="0" indent="0">
              <a:lnSpc>
                <a:spcPts val="5550"/>
              </a:lnSpc>
              <a:buNone/>
            </a:pPr>
            <a:r>
              <a:rPr lang="en-US" sz="4450" dirty="0">
                <a:solidFill>
                  <a:srgbClr val="76B9FF"/>
                </a:solidFill>
                <a:latin typeface="Roboto Slab" pitchFamily="34" charset="0"/>
                <a:ea typeface="Roboto Slab" pitchFamily="34" charset="-122"/>
                <a:cs typeface="Roboto Slab" pitchFamily="34" charset="-120"/>
              </a:rPr>
              <a:t>Phase Completion: UI Design</a:t>
            </a:r>
            <a:endParaRPr lang="en-US" sz="4450" dirty="0"/>
          </a:p>
        </p:txBody>
      </p:sp>
      <p:sp>
        <p:nvSpPr>
          <p:cNvPr id="4" name="Shape 1"/>
          <p:cNvSpPr/>
          <p:nvPr/>
        </p:nvSpPr>
        <p:spPr>
          <a:xfrm>
            <a:off x="793790" y="5016341"/>
            <a:ext cx="510302" cy="510302"/>
          </a:xfrm>
          <a:prstGeom prst="roundRect">
            <a:avLst>
              <a:gd name="adj" fmla="val 6667"/>
            </a:avLst>
          </a:prstGeom>
          <a:solidFill>
            <a:srgbClr val="3F4652"/>
          </a:solidFill>
          <a:ln/>
        </p:spPr>
      </p:sp>
      <p:sp>
        <p:nvSpPr>
          <p:cNvPr id="5" name="Text 2"/>
          <p:cNvSpPr/>
          <p:nvPr/>
        </p:nvSpPr>
        <p:spPr>
          <a:xfrm>
            <a:off x="878860" y="5058847"/>
            <a:ext cx="340162" cy="425291"/>
          </a:xfrm>
          <a:prstGeom prst="rect">
            <a:avLst/>
          </a:prstGeom>
          <a:noFill/>
          <a:ln/>
        </p:spPr>
        <p:txBody>
          <a:bodyPr wrap="none" lIns="0" tIns="0" rIns="0" bIns="0" rtlCol="0" anchor="t"/>
          <a:lstStyle/>
          <a:p>
            <a:pPr marL="0" indent="0" algn="ctr">
              <a:lnSpc>
                <a:spcPts val="2650"/>
              </a:lnSpc>
              <a:buNone/>
            </a:pPr>
            <a:r>
              <a:rPr lang="en-US" sz="2650" dirty="0">
                <a:solidFill>
                  <a:srgbClr val="D6E5EF"/>
                </a:solidFill>
                <a:latin typeface="Roboto Slab" pitchFamily="34" charset="0"/>
                <a:ea typeface="Roboto Slab" pitchFamily="34" charset="-122"/>
                <a:cs typeface="Roboto Slab" pitchFamily="34" charset="-120"/>
              </a:rPr>
              <a:t>1</a:t>
            </a:r>
            <a:endParaRPr lang="en-US" sz="2650" dirty="0"/>
          </a:p>
        </p:txBody>
      </p:sp>
      <p:sp>
        <p:nvSpPr>
          <p:cNvPr id="6" name="Text 3"/>
          <p:cNvSpPr/>
          <p:nvPr/>
        </p:nvSpPr>
        <p:spPr>
          <a:xfrm>
            <a:off x="1530906" y="5016341"/>
            <a:ext cx="5670947" cy="362903"/>
          </a:xfrm>
          <a:prstGeom prst="rect">
            <a:avLst/>
          </a:prstGeom>
          <a:noFill/>
          <a:ln/>
        </p:spPr>
        <p:txBody>
          <a:bodyPr wrap="none" lIns="0" tIns="0" rIns="0" bIns="0" rtlCol="0" anchor="t"/>
          <a:lstStyle/>
          <a:p>
            <a:pPr marL="0" indent="0">
              <a:lnSpc>
                <a:spcPts val="2850"/>
              </a:lnSpc>
              <a:buNone/>
            </a:pPr>
            <a:r>
              <a:rPr lang="en-US" sz="1750" dirty="0">
                <a:solidFill>
                  <a:srgbClr val="D6E5EF"/>
                </a:solidFill>
                <a:latin typeface="Roboto" pitchFamily="34" charset="0"/>
                <a:ea typeface="Roboto" pitchFamily="34" charset="-122"/>
                <a:cs typeface="Roboto" pitchFamily="34" charset="-120"/>
              </a:rPr>
              <a:t>The UI design phase is now complete.</a:t>
            </a:r>
            <a:endParaRPr lang="en-US" sz="1750" dirty="0"/>
          </a:p>
        </p:txBody>
      </p:sp>
      <p:sp>
        <p:nvSpPr>
          <p:cNvPr id="7" name="Shape 4"/>
          <p:cNvSpPr/>
          <p:nvPr/>
        </p:nvSpPr>
        <p:spPr>
          <a:xfrm>
            <a:off x="7428667" y="5016341"/>
            <a:ext cx="510302" cy="510302"/>
          </a:xfrm>
          <a:prstGeom prst="roundRect">
            <a:avLst>
              <a:gd name="adj" fmla="val 6667"/>
            </a:avLst>
          </a:prstGeom>
          <a:solidFill>
            <a:srgbClr val="3F4652"/>
          </a:solidFill>
          <a:ln/>
        </p:spPr>
      </p:sp>
      <p:sp>
        <p:nvSpPr>
          <p:cNvPr id="8" name="Text 5"/>
          <p:cNvSpPr/>
          <p:nvPr/>
        </p:nvSpPr>
        <p:spPr>
          <a:xfrm>
            <a:off x="7513737" y="5058847"/>
            <a:ext cx="340162" cy="425291"/>
          </a:xfrm>
          <a:prstGeom prst="rect">
            <a:avLst/>
          </a:prstGeom>
          <a:noFill/>
          <a:ln/>
        </p:spPr>
        <p:txBody>
          <a:bodyPr wrap="none" lIns="0" tIns="0" rIns="0" bIns="0" rtlCol="0" anchor="t"/>
          <a:lstStyle/>
          <a:p>
            <a:pPr marL="0" indent="0" algn="ctr">
              <a:lnSpc>
                <a:spcPts val="2650"/>
              </a:lnSpc>
              <a:buNone/>
            </a:pPr>
            <a:r>
              <a:rPr lang="en-US" sz="2650" dirty="0">
                <a:solidFill>
                  <a:srgbClr val="D6E5EF"/>
                </a:solidFill>
                <a:latin typeface="Roboto Slab" pitchFamily="34" charset="0"/>
                <a:ea typeface="Roboto Slab" pitchFamily="34" charset="-122"/>
                <a:cs typeface="Roboto Slab" pitchFamily="34" charset="-120"/>
              </a:rPr>
              <a:t>2</a:t>
            </a:r>
            <a:endParaRPr lang="en-US" sz="2650" dirty="0"/>
          </a:p>
        </p:txBody>
      </p:sp>
      <p:sp>
        <p:nvSpPr>
          <p:cNvPr id="9" name="Text 6"/>
          <p:cNvSpPr/>
          <p:nvPr/>
        </p:nvSpPr>
        <p:spPr>
          <a:xfrm>
            <a:off x="8165783" y="5016341"/>
            <a:ext cx="5670947" cy="725805"/>
          </a:xfrm>
          <a:prstGeom prst="rect">
            <a:avLst/>
          </a:prstGeom>
          <a:noFill/>
          <a:ln/>
        </p:spPr>
        <p:txBody>
          <a:bodyPr wrap="square" lIns="0" tIns="0" rIns="0" bIns="0" rtlCol="0" anchor="t"/>
          <a:lstStyle/>
          <a:p>
            <a:pPr>
              <a:lnSpc>
                <a:spcPts val="2850"/>
              </a:lnSpc>
            </a:pPr>
            <a:r>
              <a:rPr lang="en-US" sz="1750" dirty="0">
                <a:solidFill>
                  <a:srgbClr val="D6E5EF"/>
                </a:solidFill>
                <a:latin typeface="Roboto" panose="020B0604020202020204" charset="0"/>
                <a:ea typeface="Roboto" panose="020B0604020202020204" charset="0"/>
              </a:rPr>
              <a:t>The main principles focused on user needs, easy access for everyone, and a uniform design.</a:t>
            </a:r>
          </a:p>
        </p:txBody>
      </p:sp>
      <p:sp>
        <p:nvSpPr>
          <p:cNvPr id="10" name="Shape 7"/>
          <p:cNvSpPr/>
          <p:nvPr/>
        </p:nvSpPr>
        <p:spPr>
          <a:xfrm>
            <a:off x="793790" y="6263759"/>
            <a:ext cx="510302" cy="510302"/>
          </a:xfrm>
          <a:prstGeom prst="roundRect">
            <a:avLst>
              <a:gd name="adj" fmla="val 6667"/>
            </a:avLst>
          </a:prstGeom>
          <a:solidFill>
            <a:srgbClr val="3F4652"/>
          </a:solidFill>
          <a:ln/>
        </p:spPr>
      </p:sp>
      <p:sp>
        <p:nvSpPr>
          <p:cNvPr id="11" name="Text 8"/>
          <p:cNvSpPr/>
          <p:nvPr/>
        </p:nvSpPr>
        <p:spPr>
          <a:xfrm>
            <a:off x="878860" y="6306264"/>
            <a:ext cx="340162" cy="425291"/>
          </a:xfrm>
          <a:prstGeom prst="rect">
            <a:avLst/>
          </a:prstGeom>
          <a:noFill/>
          <a:ln/>
        </p:spPr>
        <p:txBody>
          <a:bodyPr wrap="none" lIns="0" tIns="0" rIns="0" bIns="0" rtlCol="0" anchor="t"/>
          <a:lstStyle/>
          <a:p>
            <a:pPr marL="0" indent="0" algn="ctr">
              <a:lnSpc>
                <a:spcPts val="2650"/>
              </a:lnSpc>
              <a:buNone/>
            </a:pPr>
            <a:r>
              <a:rPr lang="en-US" sz="2650" dirty="0">
                <a:solidFill>
                  <a:srgbClr val="D6E5EF"/>
                </a:solidFill>
                <a:latin typeface="Roboto Slab" pitchFamily="34" charset="0"/>
                <a:ea typeface="Roboto Slab" pitchFamily="34" charset="-122"/>
                <a:cs typeface="Roboto Slab" pitchFamily="34" charset="-120"/>
              </a:rPr>
              <a:t>3</a:t>
            </a:r>
            <a:endParaRPr lang="en-US" sz="2650" dirty="0"/>
          </a:p>
        </p:txBody>
      </p:sp>
      <p:sp>
        <p:nvSpPr>
          <p:cNvPr id="12" name="Text 9"/>
          <p:cNvSpPr/>
          <p:nvPr/>
        </p:nvSpPr>
        <p:spPr>
          <a:xfrm>
            <a:off x="1530906" y="6263759"/>
            <a:ext cx="5670947" cy="725805"/>
          </a:xfrm>
          <a:prstGeom prst="rect">
            <a:avLst/>
          </a:prstGeom>
          <a:noFill/>
          <a:ln/>
        </p:spPr>
        <p:txBody>
          <a:bodyPr wrap="square" lIns="0" tIns="0" rIns="0" bIns="0" rtlCol="0" anchor="t"/>
          <a:lstStyle/>
          <a:p>
            <a:pPr marL="0" indent="0">
              <a:lnSpc>
                <a:spcPts val="2850"/>
              </a:lnSpc>
              <a:buNone/>
            </a:pPr>
            <a:r>
              <a:rPr lang="en-US" sz="1750" dirty="0">
                <a:solidFill>
                  <a:srgbClr val="D6E5EF"/>
                </a:solidFill>
                <a:latin typeface="Roboto" pitchFamily="34" charset="0"/>
                <a:ea typeface="Roboto" pitchFamily="34" charset="-122"/>
                <a:cs typeface="Roboto" pitchFamily="34" charset="-120"/>
              </a:rPr>
              <a:t>The design system encompasses typography, color palettes, and UI elements.</a:t>
            </a:r>
            <a:endParaRPr lang="en-US" sz="1750" dirty="0"/>
          </a:p>
        </p:txBody>
      </p:sp>
      <p:sp>
        <p:nvSpPr>
          <p:cNvPr id="13" name="Shape 10"/>
          <p:cNvSpPr/>
          <p:nvPr/>
        </p:nvSpPr>
        <p:spPr>
          <a:xfrm>
            <a:off x="7428667" y="6263759"/>
            <a:ext cx="510302" cy="510302"/>
          </a:xfrm>
          <a:prstGeom prst="roundRect">
            <a:avLst>
              <a:gd name="adj" fmla="val 6667"/>
            </a:avLst>
          </a:prstGeom>
          <a:solidFill>
            <a:srgbClr val="3F4652"/>
          </a:solidFill>
          <a:ln/>
        </p:spPr>
      </p:sp>
      <p:sp>
        <p:nvSpPr>
          <p:cNvPr id="14" name="Text 11"/>
          <p:cNvSpPr/>
          <p:nvPr/>
        </p:nvSpPr>
        <p:spPr>
          <a:xfrm>
            <a:off x="7513737" y="6306264"/>
            <a:ext cx="340162" cy="425291"/>
          </a:xfrm>
          <a:prstGeom prst="rect">
            <a:avLst/>
          </a:prstGeom>
          <a:noFill/>
          <a:ln/>
        </p:spPr>
        <p:txBody>
          <a:bodyPr wrap="none" lIns="0" tIns="0" rIns="0" bIns="0" rtlCol="0" anchor="t"/>
          <a:lstStyle/>
          <a:p>
            <a:pPr marL="0" indent="0" algn="ctr">
              <a:lnSpc>
                <a:spcPts val="2650"/>
              </a:lnSpc>
              <a:buNone/>
            </a:pPr>
            <a:r>
              <a:rPr lang="en-US" sz="2650" dirty="0">
                <a:solidFill>
                  <a:srgbClr val="D6E5EF"/>
                </a:solidFill>
                <a:latin typeface="Roboto Slab" pitchFamily="34" charset="0"/>
                <a:ea typeface="Roboto Slab" pitchFamily="34" charset="-122"/>
                <a:cs typeface="Roboto Slab" pitchFamily="34" charset="-120"/>
              </a:rPr>
              <a:t>4</a:t>
            </a:r>
            <a:endParaRPr lang="en-US" sz="2650" dirty="0"/>
          </a:p>
        </p:txBody>
      </p:sp>
      <p:sp>
        <p:nvSpPr>
          <p:cNvPr id="15" name="Text 12"/>
          <p:cNvSpPr/>
          <p:nvPr/>
        </p:nvSpPr>
        <p:spPr>
          <a:xfrm>
            <a:off x="8165783" y="6263759"/>
            <a:ext cx="5670947" cy="1088708"/>
          </a:xfrm>
          <a:prstGeom prst="rect">
            <a:avLst/>
          </a:prstGeom>
          <a:noFill/>
          <a:ln/>
        </p:spPr>
        <p:txBody>
          <a:bodyPr wrap="square" lIns="0" tIns="0" rIns="0" bIns="0" rtlCol="0" anchor="t"/>
          <a:lstStyle/>
          <a:p>
            <a:pPr>
              <a:lnSpc>
                <a:spcPts val="2850"/>
              </a:lnSpc>
            </a:pPr>
            <a:r>
              <a:rPr lang="en-US" sz="1750" dirty="0">
                <a:solidFill>
                  <a:srgbClr val="D6E5EF"/>
                </a:solidFill>
                <a:latin typeface="Roboto" panose="020B0604020202020204" charset="0"/>
                <a:ea typeface="Roboto" panose="020B0604020202020204" charset="0"/>
              </a:rPr>
              <a:t>Examples include bright and attractive colors, easy-to-read fonts, and a well-organized set of </a:t>
            </a:r>
            <a:r>
              <a:rPr lang="en-US" sz="1750" dirty="0" smtClean="0">
                <a:solidFill>
                  <a:srgbClr val="D6E5EF"/>
                </a:solidFill>
                <a:latin typeface="Roboto" panose="020B0604020202020204" charset="0"/>
                <a:ea typeface="Roboto" panose="020B0604020202020204" charset="0"/>
              </a:rPr>
              <a:t>design </a:t>
            </a:r>
            <a:r>
              <a:rPr lang="en-US" sz="1750" dirty="0">
                <a:solidFill>
                  <a:srgbClr val="D6E5EF"/>
                </a:solidFill>
                <a:latin typeface="Roboto" panose="020B0604020202020204" charset="0"/>
                <a:ea typeface="Roboto" panose="020B0604020202020204" charset="0"/>
              </a:rPr>
              <a:t>elements.</a:t>
            </a:r>
          </a:p>
        </p:txBody>
      </p:sp>
      <p:sp>
        <p:nvSpPr>
          <p:cNvPr id="16" name="Rectangle 15"/>
          <p:cNvSpPr/>
          <p:nvPr/>
        </p:nvSpPr>
        <p:spPr>
          <a:xfrm>
            <a:off x="12776200" y="7683500"/>
            <a:ext cx="1854200" cy="546100"/>
          </a:xfrm>
          <a:prstGeom prst="rect">
            <a:avLst/>
          </a:prstGeom>
          <a:solidFill>
            <a:srgbClr val="2027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209376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967740"/>
            <a:ext cx="11865293" cy="708779"/>
          </a:xfrm>
          <a:prstGeom prst="rect">
            <a:avLst/>
          </a:prstGeom>
          <a:noFill/>
          <a:ln/>
        </p:spPr>
        <p:txBody>
          <a:bodyPr wrap="none" lIns="0" tIns="0" rIns="0" bIns="0" rtlCol="0" anchor="t"/>
          <a:lstStyle/>
          <a:p>
            <a:pPr marL="0" indent="0">
              <a:lnSpc>
                <a:spcPts val="5550"/>
              </a:lnSpc>
              <a:buNone/>
            </a:pPr>
            <a:r>
              <a:rPr lang="en-US" sz="4450" dirty="0">
                <a:solidFill>
                  <a:srgbClr val="76B9FF"/>
                </a:solidFill>
                <a:latin typeface="Roboto Slab" pitchFamily="34" charset="0"/>
                <a:ea typeface="Roboto Slab" pitchFamily="34" charset="-122"/>
                <a:cs typeface="Roboto Slab" pitchFamily="34" charset="-120"/>
              </a:rPr>
              <a:t>User Interface </a:t>
            </a:r>
            <a:r>
              <a:rPr lang="en-US" sz="4450" dirty="0" smtClean="0">
                <a:solidFill>
                  <a:srgbClr val="76B9FF"/>
                </a:solidFill>
                <a:latin typeface="Roboto Slab" pitchFamily="34" charset="0"/>
                <a:ea typeface="Roboto Slab" pitchFamily="34" charset="-122"/>
                <a:cs typeface="Roboto Slab" pitchFamily="34" charset="-120"/>
              </a:rPr>
              <a:t>Screenshots</a:t>
            </a:r>
            <a:endParaRPr lang="en-US" sz="4450" dirty="0"/>
          </a:p>
        </p:txBody>
      </p:sp>
      <p:sp>
        <p:nvSpPr>
          <p:cNvPr id="7" name="Rectangle 6">
            <a:extLst>
              <a:ext uri="{FF2B5EF4-FFF2-40B4-BE49-F238E27FC236}">
                <a16:creationId xmlns:a16="http://schemas.microsoft.com/office/drawing/2014/main" id="{8957424C-1C6D-92D1-8BA4-D7AD577C4F4A}"/>
              </a:ext>
            </a:extLst>
          </p:cNvPr>
          <p:cNvSpPr/>
          <p:nvPr/>
        </p:nvSpPr>
        <p:spPr>
          <a:xfrm>
            <a:off x="12712390" y="7694341"/>
            <a:ext cx="1828800" cy="457200"/>
          </a:xfrm>
          <a:prstGeom prst="rect">
            <a:avLst/>
          </a:prstGeom>
          <a:solidFill>
            <a:srgbClr val="202733"/>
          </a:solidFill>
          <a:ln>
            <a:solidFill>
              <a:srgbClr val="20273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ln>
                <a:solidFill>
                  <a:srgbClr val="202733"/>
                </a:solidFill>
              </a:ln>
            </a:endParaRPr>
          </a:p>
        </p:txBody>
      </p:sp>
      <p:pic>
        <p:nvPicPr>
          <p:cNvPr id="4" name="Picture 3">
            <a:extLst>
              <a:ext uri="{FF2B5EF4-FFF2-40B4-BE49-F238E27FC236}">
                <a16:creationId xmlns:a16="http://schemas.microsoft.com/office/drawing/2014/main" id="{23837293-23E6-D1B8-A82A-CC75691ED5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1850" y="2908093"/>
            <a:ext cx="6085993" cy="3955896"/>
          </a:xfrm>
          <a:prstGeom prst="rect">
            <a:avLst/>
          </a:prstGeom>
        </p:spPr>
      </p:pic>
      <p:sp>
        <p:nvSpPr>
          <p:cNvPr id="9" name="TextBox 8">
            <a:extLst>
              <a:ext uri="{FF2B5EF4-FFF2-40B4-BE49-F238E27FC236}">
                <a16:creationId xmlns:a16="http://schemas.microsoft.com/office/drawing/2014/main" id="{A04336B4-BA48-9D89-14BC-3AB7F898A0DB}"/>
              </a:ext>
            </a:extLst>
          </p:cNvPr>
          <p:cNvSpPr txBox="1"/>
          <p:nvPr/>
        </p:nvSpPr>
        <p:spPr>
          <a:xfrm>
            <a:off x="871849" y="2433240"/>
            <a:ext cx="5517800" cy="369332"/>
          </a:xfrm>
          <a:prstGeom prst="rect">
            <a:avLst/>
          </a:prstGeom>
          <a:noFill/>
        </p:spPr>
        <p:txBody>
          <a:bodyPr wrap="square" rtlCol="0">
            <a:spAutoFit/>
          </a:bodyPr>
          <a:lstStyle/>
          <a:p>
            <a:r>
              <a:rPr lang="en-US" dirty="0" smtClean="0">
                <a:solidFill>
                  <a:srgbClr val="76B9FF"/>
                </a:solidFill>
              </a:rPr>
              <a:t>Sent Link page</a:t>
            </a:r>
            <a:endParaRPr lang="en-US" dirty="0">
              <a:solidFill>
                <a:srgbClr val="76B9FF"/>
              </a:solidFill>
            </a:endParaRPr>
          </a:p>
        </p:txBody>
      </p:sp>
      <p:pic>
        <p:nvPicPr>
          <p:cNvPr id="11" name="Picture 10">
            <a:extLst>
              <a:ext uri="{FF2B5EF4-FFF2-40B4-BE49-F238E27FC236}">
                <a16:creationId xmlns:a16="http://schemas.microsoft.com/office/drawing/2014/main" id="{7CACF168-E19A-3CD1-CE53-D8D39371688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15201" y="2908093"/>
            <a:ext cx="6085993" cy="3955896"/>
          </a:xfrm>
          <a:prstGeom prst="rect">
            <a:avLst/>
          </a:prstGeom>
        </p:spPr>
      </p:pic>
      <p:sp>
        <p:nvSpPr>
          <p:cNvPr id="12" name="TextBox 11">
            <a:extLst>
              <a:ext uri="{FF2B5EF4-FFF2-40B4-BE49-F238E27FC236}">
                <a16:creationId xmlns:a16="http://schemas.microsoft.com/office/drawing/2014/main" id="{A3330BCA-815A-0E61-FBAA-D03ADCD04C0E}"/>
              </a:ext>
            </a:extLst>
          </p:cNvPr>
          <p:cNvSpPr txBox="1"/>
          <p:nvPr/>
        </p:nvSpPr>
        <p:spPr>
          <a:xfrm>
            <a:off x="7315200" y="2433240"/>
            <a:ext cx="5517800" cy="646331"/>
          </a:xfrm>
          <a:prstGeom prst="rect">
            <a:avLst/>
          </a:prstGeom>
          <a:noFill/>
        </p:spPr>
        <p:txBody>
          <a:bodyPr wrap="square" rtlCol="0">
            <a:spAutoFit/>
          </a:bodyPr>
          <a:lstStyle/>
          <a:p>
            <a:r>
              <a:rPr lang="en-US" dirty="0" smtClean="0">
                <a:solidFill>
                  <a:srgbClr val="76B9FF"/>
                </a:solidFill>
              </a:rPr>
              <a:t>Forgot password page</a:t>
            </a:r>
          </a:p>
          <a:p>
            <a:endParaRPr lang="en-IN" dirty="0">
              <a:solidFill>
                <a:srgbClr val="76B9FF"/>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967740"/>
            <a:ext cx="11865293" cy="708779"/>
          </a:xfrm>
          <a:prstGeom prst="rect">
            <a:avLst/>
          </a:prstGeom>
          <a:noFill/>
          <a:ln/>
        </p:spPr>
        <p:txBody>
          <a:bodyPr wrap="none" lIns="0" tIns="0" rIns="0" bIns="0" rtlCol="0" anchor="t"/>
          <a:lstStyle/>
          <a:p>
            <a:pPr marL="0" indent="0">
              <a:lnSpc>
                <a:spcPts val="5550"/>
              </a:lnSpc>
              <a:buNone/>
            </a:pPr>
            <a:r>
              <a:rPr lang="en-US" sz="4450" dirty="0">
                <a:solidFill>
                  <a:srgbClr val="76B9FF"/>
                </a:solidFill>
                <a:latin typeface="Roboto Slab" pitchFamily="34" charset="0"/>
                <a:ea typeface="Roboto Slab" pitchFamily="34" charset="-122"/>
                <a:cs typeface="Roboto Slab" pitchFamily="34" charset="-120"/>
              </a:rPr>
              <a:t>User Interface </a:t>
            </a:r>
            <a:r>
              <a:rPr lang="en-US" sz="4450" dirty="0" smtClean="0">
                <a:solidFill>
                  <a:srgbClr val="76B9FF"/>
                </a:solidFill>
                <a:latin typeface="Roboto Slab" pitchFamily="34" charset="0"/>
                <a:ea typeface="Roboto Slab" pitchFamily="34" charset="-122"/>
                <a:cs typeface="Roboto Slab" pitchFamily="34" charset="-120"/>
              </a:rPr>
              <a:t>Screenshots</a:t>
            </a:r>
            <a:endParaRPr lang="en-US" sz="4450" dirty="0"/>
          </a:p>
        </p:txBody>
      </p:sp>
      <p:sp>
        <p:nvSpPr>
          <p:cNvPr id="7" name="Rectangle 6">
            <a:extLst>
              <a:ext uri="{FF2B5EF4-FFF2-40B4-BE49-F238E27FC236}">
                <a16:creationId xmlns:a16="http://schemas.microsoft.com/office/drawing/2014/main" id="{8957424C-1C6D-92D1-8BA4-D7AD577C4F4A}"/>
              </a:ext>
            </a:extLst>
          </p:cNvPr>
          <p:cNvSpPr/>
          <p:nvPr/>
        </p:nvSpPr>
        <p:spPr>
          <a:xfrm>
            <a:off x="12712390" y="7694341"/>
            <a:ext cx="1828800" cy="457200"/>
          </a:xfrm>
          <a:prstGeom prst="rect">
            <a:avLst/>
          </a:prstGeom>
          <a:solidFill>
            <a:srgbClr val="202733"/>
          </a:solidFill>
          <a:ln>
            <a:solidFill>
              <a:srgbClr val="20273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ln>
                <a:solidFill>
                  <a:srgbClr val="202733"/>
                </a:solidFill>
              </a:ln>
            </a:endParaRPr>
          </a:p>
        </p:txBody>
      </p:sp>
      <p:pic>
        <p:nvPicPr>
          <p:cNvPr id="4" name="Picture 3">
            <a:extLst>
              <a:ext uri="{FF2B5EF4-FFF2-40B4-BE49-F238E27FC236}">
                <a16:creationId xmlns:a16="http://schemas.microsoft.com/office/drawing/2014/main" id="{23837293-23E6-D1B8-A82A-CC75691ED5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1849" y="2908093"/>
            <a:ext cx="6085995" cy="3955896"/>
          </a:xfrm>
          <a:prstGeom prst="rect">
            <a:avLst/>
          </a:prstGeom>
        </p:spPr>
      </p:pic>
      <p:sp>
        <p:nvSpPr>
          <p:cNvPr id="9" name="TextBox 8">
            <a:extLst>
              <a:ext uri="{FF2B5EF4-FFF2-40B4-BE49-F238E27FC236}">
                <a16:creationId xmlns:a16="http://schemas.microsoft.com/office/drawing/2014/main" id="{A04336B4-BA48-9D89-14BC-3AB7F898A0DB}"/>
              </a:ext>
            </a:extLst>
          </p:cNvPr>
          <p:cNvSpPr txBox="1"/>
          <p:nvPr/>
        </p:nvSpPr>
        <p:spPr>
          <a:xfrm>
            <a:off x="871849" y="2433240"/>
            <a:ext cx="5517800" cy="369332"/>
          </a:xfrm>
          <a:prstGeom prst="rect">
            <a:avLst/>
          </a:prstGeom>
          <a:noFill/>
        </p:spPr>
        <p:txBody>
          <a:bodyPr wrap="square" rtlCol="0">
            <a:spAutoFit/>
          </a:bodyPr>
          <a:lstStyle/>
          <a:p>
            <a:r>
              <a:rPr lang="en-US" dirty="0">
                <a:solidFill>
                  <a:srgbClr val="76B9FF"/>
                </a:solidFill>
              </a:rPr>
              <a:t>Particular Project Show Page</a:t>
            </a:r>
          </a:p>
        </p:txBody>
      </p:sp>
      <p:pic>
        <p:nvPicPr>
          <p:cNvPr id="11" name="Picture 10">
            <a:extLst>
              <a:ext uri="{FF2B5EF4-FFF2-40B4-BE49-F238E27FC236}">
                <a16:creationId xmlns:a16="http://schemas.microsoft.com/office/drawing/2014/main" id="{7CACF168-E19A-3CD1-CE53-D8D39371688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15201" y="2908093"/>
            <a:ext cx="6085993" cy="3955896"/>
          </a:xfrm>
          <a:prstGeom prst="rect">
            <a:avLst/>
          </a:prstGeom>
        </p:spPr>
      </p:pic>
      <p:sp>
        <p:nvSpPr>
          <p:cNvPr id="12" name="TextBox 11">
            <a:extLst>
              <a:ext uri="{FF2B5EF4-FFF2-40B4-BE49-F238E27FC236}">
                <a16:creationId xmlns:a16="http://schemas.microsoft.com/office/drawing/2014/main" id="{A3330BCA-815A-0E61-FBAA-D03ADCD04C0E}"/>
              </a:ext>
            </a:extLst>
          </p:cNvPr>
          <p:cNvSpPr txBox="1"/>
          <p:nvPr/>
        </p:nvSpPr>
        <p:spPr>
          <a:xfrm>
            <a:off x="7315200" y="2433240"/>
            <a:ext cx="5517800" cy="369332"/>
          </a:xfrm>
          <a:prstGeom prst="rect">
            <a:avLst/>
          </a:prstGeom>
          <a:noFill/>
        </p:spPr>
        <p:txBody>
          <a:bodyPr wrap="square" rtlCol="0">
            <a:spAutoFit/>
          </a:bodyPr>
          <a:lstStyle/>
          <a:p>
            <a:r>
              <a:rPr lang="en-US" dirty="0">
                <a:solidFill>
                  <a:srgbClr val="76B9FF"/>
                </a:solidFill>
              </a:rPr>
              <a:t>Profile page for user</a:t>
            </a:r>
            <a:endParaRPr lang="en-IN" dirty="0">
              <a:solidFill>
                <a:srgbClr val="76B9FF"/>
              </a:solidFill>
            </a:endParaRPr>
          </a:p>
        </p:txBody>
      </p:sp>
    </p:spTree>
    <p:extLst>
      <p:ext uri="{BB962C8B-B14F-4D97-AF65-F5344CB8AC3E}">
        <p14:creationId xmlns:p14="http://schemas.microsoft.com/office/powerpoint/2010/main" val="35307432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967740"/>
            <a:ext cx="11865293" cy="708779"/>
          </a:xfrm>
          <a:prstGeom prst="rect">
            <a:avLst/>
          </a:prstGeom>
          <a:noFill/>
          <a:ln/>
        </p:spPr>
        <p:txBody>
          <a:bodyPr wrap="none" lIns="0" tIns="0" rIns="0" bIns="0" rtlCol="0" anchor="t"/>
          <a:lstStyle/>
          <a:p>
            <a:pPr marL="0" indent="0">
              <a:lnSpc>
                <a:spcPts val="5550"/>
              </a:lnSpc>
              <a:buNone/>
            </a:pPr>
            <a:r>
              <a:rPr lang="en-US" sz="4450" dirty="0">
                <a:solidFill>
                  <a:srgbClr val="76B9FF"/>
                </a:solidFill>
                <a:latin typeface="Roboto Slab" pitchFamily="34" charset="0"/>
                <a:ea typeface="Roboto Slab" pitchFamily="34" charset="-122"/>
                <a:cs typeface="Roboto Slab" pitchFamily="34" charset="-120"/>
              </a:rPr>
              <a:t>User Interface </a:t>
            </a:r>
            <a:r>
              <a:rPr lang="en-US" sz="4450" dirty="0" smtClean="0">
                <a:solidFill>
                  <a:srgbClr val="76B9FF"/>
                </a:solidFill>
                <a:latin typeface="Roboto Slab" pitchFamily="34" charset="0"/>
                <a:ea typeface="Roboto Slab" pitchFamily="34" charset="-122"/>
                <a:cs typeface="Roboto Slab" pitchFamily="34" charset="-120"/>
              </a:rPr>
              <a:t>Screenshots</a:t>
            </a:r>
            <a:endParaRPr lang="en-US" sz="4450" dirty="0"/>
          </a:p>
        </p:txBody>
      </p:sp>
      <p:sp>
        <p:nvSpPr>
          <p:cNvPr id="7" name="Rectangle 6">
            <a:extLst>
              <a:ext uri="{FF2B5EF4-FFF2-40B4-BE49-F238E27FC236}">
                <a16:creationId xmlns:a16="http://schemas.microsoft.com/office/drawing/2014/main" id="{8957424C-1C6D-92D1-8BA4-D7AD577C4F4A}"/>
              </a:ext>
            </a:extLst>
          </p:cNvPr>
          <p:cNvSpPr/>
          <p:nvPr/>
        </p:nvSpPr>
        <p:spPr>
          <a:xfrm>
            <a:off x="12712390" y="7694341"/>
            <a:ext cx="1828800" cy="457200"/>
          </a:xfrm>
          <a:prstGeom prst="rect">
            <a:avLst/>
          </a:prstGeom>
          <a:solidFill>
            <a:srgbClr val="202733"/>
          </a:solidFill>
          <a:ln>
            <a:solidFill>
              <a:srgbClr val="20273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ln>
                <a:solidFill>
                  <a:srgbClr val="202733"/>
                </a:solidFill>
              </a:ln>
            </a:endParaRPr>
          </a:p>
        </p:txBody>
      </p:sp>
      <p:pic>
        <p:nvPicPr>
          <p:cNvPr id="4" name="Picture 3">
            <a:extLst>
              <a:ext uri="{FF2B5EF4-FFF2-40B4-BE49-F238E27FC236}">
                <a16:creationId xmlns:a16="http://schemas.microsoft.com/office/drawing/2014/main" id="{23837293-23E6-D1B8-A82A-CC75691ED5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1849" y="2908093"/>
            <a:ext cx="6085995" cy="3955896"/>
          </a:xfrm>
          <a:prstGeom prst="rect">
            <a:avLst/>
          </a:prstGeom>
        </p:spPr>
      </p:pic>
      <p:sp>
        <p:nvSpPr>
          <p:cNvPr id="9" name="TextBox 8">
            <a:extLst>
              <a:ext uri="{FF2B5EF4-FFF2-40B4-BE49-F238E27FC236}">
                <a16:creationId xmlns:a16="http://schemas.microsoft.com/office/drawing/2014/main" id="{A04336B4-BA48-9D89-14BC-3AB7F898A0DB}"/>
              </a:ext>
            </a:extLst>
          </p:cNvPr>
          <p:cNvSpPr txBox="1"/>
          <p:nvPr/>
        </p:nvSpPr>
        <p:spPr>
          <a:xfrm>
            <a:off x="871849" y="2433240"/>
            <a:ext cx="5517800" cy="369332"/>
          </a:xfrm>
          <a:prstGeom prst="rect">
            <a:avLst/>
          </a:prstGeom>
          <a:noFill/>
        </p:spPr>
        <p:txBody>
          <a:bodyPr wrap="square" rtlCol="0">
            <a:spAutoFit/>
          </a:bodyPr>
          <a:lstStyle/>
          <a:p>
            <a:r>
              <a:rPr lang="en-US" dirty="0" smtClean="0">
                <a:solidFill>
                  <a:srgbClr val="76B9FF"/>
                </a:solidFill>
              </a:rPr>
              <a:t>Edit Profile Page</a:t>
            </a:r>
            <a:endParaRPr lang="en-IN" dirty="0">
              <a:solidFill>
                <a:srgbClr val="76B9FF"/>
              </a:solidFill>
            </a:endParaRPr>
          </a:p>
        </p:txBody>
      </p:sp>
      <p:pic>
        <p:nvPicPr>
          <p:cNvPr id="11" name="Picture 10">
            <a:extLst>
              <a:ext uri="{FF2B5EF4-FFF2-40B4-BE49-F238E27FC236}">
                <a16:creationId xmlns:a16="http://schemas.microsoft.com/office/drawing/2014/main" id="{7CACF168-E19A-3CD1-CE53-D8D39371688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15201" y="2908093"/>
            <a:ext cx="6085993" cy="3955896"/>
          </a:xfrm>
          <a:prstGeom prst="rect">
            <a:avLst/>
          </a:prstGeom>
        </p:spPr>
      </p:pic>
      <p:sp>
        <p:nvSpPr>
          <p:cNvPr id="12" name="TextBox 11">
            <a:extLst>
              <a:ext uri="{FF2B5EF4-FFF2-40B4-BE49-F238E27FC236}">
                <a16:creationId xmlns:a16="http://schemas.microsoft.com/office/drawing/2014/main" id="{A3330BCA-815A-0E61-FBAA-D03ADCD04C0E}"/>
              </a:ext>
            </a:extLst>
          </p:cNvPr>
          <p:cNvSpPr txBox="1"/>
          <p:nvPr/>
        </p:nvSpPr>
        <p:spPr>
          <a:xfrm>
            <a:off x="7315200" y="2433240"/>
            <a:ext cx="5517800" cy="369332"/>
          </a:xfrm>
          <a:prstGeom prst="rect">
            <a:avLst/>
          </a:prstGeom>
          <a:noFill/>
        </p:spPr>
        <p:txBody>
          <a:bodyPr wrap="square" rtlCol="0">
            <a:spAutoFit/>
          </a:bodyPr>
          <a:lstStyle/>
          <a:p>
            <a:r>
              <a:rPr lang="en-US" dirty="0" smtClean="0">
                <a:solidFill>
                  <a:srgbClr val="76B9FF"/>
                </a:solidFill>
              </a:rPr>
              <a:t>Profile Page for others users</a:t>
            </a:r>
            <a:endParaRPr lang="en-IN" dirty="0">
              <a:solidFill>
                <a:srgbClr val="76B9FF"/>
              </a:solidFill>
            </a:endParaRPr>
          </a:p>
        </p:txBody>
      </p:sp>
    </p:spTree>
    <p:extLst>
      <p:ext uri="{BB962C8B-B14F-4D97-AF65-F5344CB8AC3E}">
        <p14:creationId xmlns:p14="http://schemas.microsoft.com/office/powerpoint/2010/main" val="7233258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B9CB6C-7A95-6E48-4482-A430D8C9C3C0}"/>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7E7DD69E-4A83-408C-D271-B43A2DD570B6}"/>
              </a:ext>
            </a:extLst>
          </p:cNvPr>
          <p:cNvSpPr/>
          <p:nvPr/>
        </p:nvSpPr>
        <p:spPr>
          <a:xfrm>
            <a:off x="793790" y="967740"/>
            <a:ext cx="11865293" cy="708779"/>
          </a:xfrm>
          <a:prstGeom prst="rect">
            <a:avLst/>
          </a:prstGeom>
          <a:noFill/>
          <a:ln/>
        </p:spPr>
        <p:txBody>
          <a:bodyPr wrap="none" lIns="0" tIns="0" rIns="0" bIns="0" rtlCol="0" anchor="t"/>
          <a:lstStyle/>
          <a:p>
            <a:pPr marL="0" indent="0">
              <a:lnSpc>
                <a:spcPts val="5550"/>
              </a:lnSpc>
              <a:buNone/>
            </a:pPr>
            <a:r>
              <a:rPr lang="en-US" sz="4450" dirty="0">
                <a:solidFill>
                  <a:srgbClr val="76B9FF"/>
                </a:solidFill>
                <a:latin typeface="Roboto Slab" pitchFamily="34" charset="0"/>
                <a:ea typeface="Roboto Slab" pitchFamily="34" charset="-122"/>
                <a:cs typeface="Roboto Slab" pitchFamily="34" charset="-120"/>
              </a:rPr>
              <a:t>User Interface </a:t>
            </a:r>
            <a:r>
              <a:rPr lang="en-US" sz="4450" dirty="0" smtClean="0">
                <a:solidFill>
                  <a:srgbClr val="76B9FF"/>
                </a:solidFill>
                <a:latin typeface="Roboto Slab" pitchFamily="34" charset="0"/>
                <a:ea typeface="Roboto Slab" pitchFamily="34" charset="-122"/>
                <a:cs typeface="Roboto Slab" pitchFamily="34" charset="-120"/>
              </a:rPr>
              <a:t>Screenshots</a:t>
            </a:r>
            <a:endParaRPr lang="en-US" sz="4450" dirty="0"/>
          </a:p>
        </p:txBody>
      </p:sp>
      <p:sp>
        <p:nvSpPr>
          <p:cNvPr id="7" name="Rectangle 6">
            <a:extLst>
              <a:ext uri="{FF2B5EF4-FFF2-40B4-BE49-F238E27FC236}">
                <a16:creationId xmlns:a16="http://schemas.microsoft.com/office/drawing/2014/main" id="{3CF25ED0-218C-F321-CAF1-792712AE223B}"/>
              </a:ext>
            </a:extLst>
          </p:cNvPr>
          <p:cNvSpPr/>
          <p:nvPr/>
        </p:nvSpPr>
        <p:spPr>
          <a:xfrm>
            <a:off x="12712390" y="7694341"/>
            <a:ext cx="1828800" cy="457200"/>
          </a:xfrm>
          <a:prstGeom prst="rect">
            <a:avLst/>
          </a:prstGeom>
          <a:solidFill>
            <a:srgbClr val="202733"/>
          </a:solidFill>
          <a:ln>
            <a:solidFill>
              <a:srgbClr val="20273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ln>
                <a:solidFill>
                  <a:srgbClr val="202733"/>
                </a:solidFill>
              </a:ln>
            </a:endParaRPr>
          </a:p>
        </p:txBody>
      </p:sp>
      <p:pic>
        <p:nvPicPr>
          <p:cNvPr id="4" name="Picture 3">
            <a:extLst>
              <a:ext uri="{FF2B5EF4-FFF2-40B4-BE49-F238E27FC236}">
                <a16:creationId xmlns:a16="http://schemas.microsoft.com/office/drawing/2014/main" id="{6A1B8CEC-B07A-809F-C29C-504626AD48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1850" y="2908093"/>
            <a:ext cx="6085993" cy="3955896"/>
          </a:xfrm>
          <a:prstGeom prst="rect">
            <a:avLst/>
          </a:prstGeom>
        </p:spPr>
      </p:pic>
      <p:sp>
        <p:nvSpPr>
          <p:cNvPr id="9" name="TextBox 8">
            <a:extLst>
              <a:ext uri="{FF2B5EF4-FFF2-40B4-BE49-F238E27FC236}">
                <a16:creationId xmlns:a16="http://schemas.microsoft.com/office/drawing/2014/main" id="{A19B8FB6-ADB2-2C0D-6B54-1B635BA69DE9}"/>
              </a:ext>
            </a:extLst>
          </p:cNvPr>
          <p:cNvSpPr txBox="1"/>
          <p:nvPr/>
        </p:nvSpPr>
        <p:spPr>
          <a:xfrm>
            <a:off x="871849" y="2433240"/>
            <a:ext cx="5517800" cy="369332"/>
          </a:xfrm>
          <a:prstGeom prst="rect">
            <a:avLst/>
          </a:prstGeom>
          <a:noFill/>
        </p:spPr>
        <p:txBody>
          <a:bodyPr wrap="square" rtlCol="0">
            <a:spAutoFit/>
          </a:bodyPr>
          <a:lstStyle/>
          <a:p>
            <a:r>
              <a:rPr lang="en-US" dirty="0" smtClean="0">
                <a:solidFill>
                  <a:srgbClr val="76B9FF"/>
                </a:solidFill>
              </a:rPr>
              <a:t>Contact to other user</a:t>
            </a:r>
            <a:endParaRPr lang="en-IN" dirty="0">
              <a:solidFill>
                <a:srgbClr val="76B9FF"/>
              </a:solidFill>
            </a:endParaRPr>
          </a:p>
        </p:txBody>
      </p:sp>
      <p:pic>
        <p:nvPicPr>
          <p:cNvPr id="11" name="Picture 10">
            <a:extLst>
              <a:ext uri="{FF2B5EF4-FFF2-40B4-BE49-F238E27FC236}">
                <a16:creationId xmlns:a16="http://schemas.microsoft.com/office/drawing/2014/main" id="{0472129F-6AC1-3AE8-EBE7-77A597AC6F1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15201" y="2908093"/>
            <a:ext cx="6085993" cy="3955895"/>
          </a:xfrm>
          <a:prstGeom prst="rect">
            <a:avLst/>
          </a:prstGeom>
        </p:spPr>
      </p:pic>
      <p:sp>
        <p:nvSpPr>
          <p:cNvPr id="12" name="TextBox 11">
            <a:extLst>
              <a:ext uri="{FF2B5EF4-FFF2-40B4-BE49-F238E27FC236}">
                <a16:creationId xmlns:a16="http://schemas.microsoft.com/office/drawing/2014/main" id="{1CD5C09E-C551-B232-B51A-52C96EBFCED8}"/>
              </a:ext>
            </a:extLst>
          </p:cNvPr>
          <p:cNvSpPr txBox="1"/>
          <p:nvPr/>
        </p:nvSpPr>
        <p:spPr>
          <a:xfrm>
            <a:off x="7315200" y="2433240"/>
            <a:ext cx="5517800" cy="369332"/>
          </a:xfrm>
          <a:prstGeom prst="rect">
            <a:avLst/>
          </a:prstGeom>
          <a:noFill/>
        </p:spPr>
        <p:txBody>
          <a:bodyPr wrap="square" rtlCol="0">
            <a:spAutoFit/>
          </a:bodyPr>
          <a:lstStyle/>
          <a:p>
            <a:r>
              <a:rPr lang="en-US" dirty="0" smtClean="0">
                <a:solidFill>
                  <a:srgbClr val="76B9FF"/>
                </a:solidFill>
              </a:rPr>
              <a:t>Upload Project Page</a:t>
            </a:r>
            <a:endParaRPr lang="en-IN" dirty="0">
              <a:solidFill>
                <a:srgbClr val="76B9FF"/>
              </a:solidFill>
            </a:endParaRPr>
          </a:p>
        </p:txBody>
      </p:sp>
    </p:spTree>
    <p:extLst>
      <p:ext uri="{BB962C8B-B14F-4D97-AF65-F5344CB8AC3E}">
        <p14:creationId xmlns:p14="http://schemas.microsoft.com/office/powerpoint/2010/main" val="1680096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B9CB6C-7A95-6E48-4482-A430D8C9C3C0}"/>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7E7DD69E-4A83-408C-D271-B43A2DD570B6}"/>
              </a:ext>
            </a:extLst>
          </p:cNvPr>
          <p:cNvSpPr/>
          <p:nvPr/>
        </p:nvSpPr>
        <p:spPr>
          <a:xfrm>
            <a:off x="793790" y="967740"/>
            <a:ext cx="11865293" cy="708779"/>
          </a:xfrm>
          <a:prstGeom prst="rect">
            <a:avLst/>
          </a:prstGeom>
          <a:noFill/>
          <a:ln/>
        </p:spPr>
        <p:txBody>
          <a:bodyPr wrap="none" lIns="0" tIns="0" rIns="0" bIns="0" rtlCol="0" anchor="t"/>
          <a:lstStyle/>
          <a:p>
            <a:pPr marL="0" indent="0">
              <a:lnSpc>
                <a:spcPts val="5550"/>
              </a:lnSpc>
              <a:buNone/>
            </a:pPr>
            <a:r>
              <a:rPr lang="en-US" sz="4450" dirty="0">
                <a:solidFill>
                  <a:srgbClr val="76B9FF"/>
                </a:solidFill>
                <a:latin typeface="Roboto Slab" pitchFamily="34" charset="0"/>
                <a:ea typeface="Roboto Slab" pitchFamily="34" charset="-122"/>
                <a:cs typeface="Roboto Slab" pitchFamily="34" charset="-120"/>
              </a:rPr>
              <a:t>User Interface </a:t>
            </a:r>
            <a:r>
              <a:rPr lang="en-US" sz="4450" dirty="0" smtClean="0">
                <a:solidFill>
                  <a:srgbClr val="76B9FF"/>
                </a:solidFill>
                <a:latin typeface="Roboto Slab" pitchFamily="34" charset="0"/>
                <a:ea typeface="Roboto Slab" pitchFamily="34" charset="-122"/>
                <a:cs typeface="Roboto Slab" pitchFamily="34" charset="-120"/>
              </a:rPr>
              <a:t>Screenshots</a:t>
            </a:r>
            <a:endParaRPr lang="en-US" sz="4450" dirty="0"/>
          </a:p>
        </p:txBody>
      </p:sp>
      <p:sp>
        <p:nvSpPr>
          <p:cNvPr id="7" name="Rectangle 6">
            <a:extLst>
              <a:ext uri="{FF2B5EF4-FFF2-40B4-BE49-F238E27FC236}">
                <a16:creationId xmlns:a16="http://schemas.microsoft.com/office/drawing/2014/main" id="{3CF25ED0-218C-F321-CAF1-792712AE223B}"/>
              </a:ext>
            </a:extLst>
          </p:cNvPr>
          <p:cNvSpPr/>
          <p:nvPr/>
        </p:nvSpPr>
        <p:spPr>
          <a:xfrm>
            <a:off x="12712390" y="7694341"/>
            <a:ext cx="1828800" cy="457200"/>
          </a:xfrm>
          <a:prstGeom prst="rect">
            <a:avLst/>
          </a:prstGeom>
          <a:solidFill>
            <a:srgbClr val="202733"/>
          </a:solidFill>
          <a:ln>
            <a:solidFill>
              <a:srgbClr val="20273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ln>
                <a:solidFill>
                  <a:srgbClr val="202733"/>
                </a:solidFill>
              </a:ln>
            </a:endParaRPr>
          </a:p>
        </p:txBody>
      </p:sp>
      <p:pic>
        <p:nvPicPr>
          <p:cNvPr id="4" name="Picture 3">
            <a:extLst>
              <a:ext uri="{FF2B5EF4-FFF2-40B4-BE49-F238E27FC236}">
                <a16:creationId xmlns:a16="http://schemas.microsoft.com/office/drawing/2014/main" id="{6A1B8CEC-B07A-809F-C29C-504626AD48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1850" y="2908093"/>
            <a:ext cx="6085993" cy="3955895"/>
          </a:xfrm>
          <a:prstGeom prst="rect">
            <a:avLst/>
          </a:prstGeom>
        </p:spPr>
      </p:pic>
      <p:sp>
        <p:nvSpPr>
          <p:cNvPr id="9" name="TextBox 8">
            <a:extLst>
              <a:ext uri="{FF2B5EF4-FFF2-40B4-BE49-F238E27FC236}">
                <a16:creationId xmlns:a16="http://schemas.microsoft.com/office/drawing/2014/main" id="{A19B8FB6-ADB2-2C0D-6B54-1B635BA69DE9}"/>
              </a:ext>
            </a:extLst>
          </p:cNvPr>
          <p:cNvSpPr txBox="1"/>
          <p:nvPr/>
        </p:nvSpPr>
        <p:spPr>
          <a:xfrm>
            <a:off x="871849" y="2433240"/>
            <a:ext cx="5517800" cy="369332"/>
          </a:xfrm>
          <a:prstGeom prst="rect">
            <a:avLst/>
          </a:prstGeom>
          <a:noFill/>
        </p:spPr>
        <p:txBody>
          <a:bodyPr wrap="square" rtlCol="0">
            <a:spAutoFit/>
          </a:bodyPr>
          <a:lstStyle/>
          <a:p>
            <a:r>
              <a:rPr lang="en-US" dirty="0" smtClean="0">
                <a:solidFill>
                  <a:srgbClr val="76B9FF"/>
                </a:solidFill>
              </a:rPr>
              <a:t>Image Upload Page</a:t>
            </a:r>
            <a:endParaRPr lang="en-IN" dirty="0">
              <a:solidFill>
                <a:srgbClr val="76B9FF"/>
              </a:solidFill>
            </a:endParaRPr>
          </a:p>
        </p:txBody>
      </p:sp>
      <p:pic>
        <p:nvPicPr>
          <p:cNvPr id="11" name="Picture 10">
            <a:extLst>
              <a:ext uri="{FF2B5EF4-FFF2-40B4-BE49-F238E27FC236}">
                <a16:creationId xmlns:a16="http://schemas.microsoft.com/office/drawing/2014/main" id="{0472129F-6AC1-3AE8-EBE7-77A597AC6F1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15201" y="2908093"/>
            <a:ext cx="6085992" cy="3955895"/>
          </a:xfrm>
          <a:prstGeom prst="rect">
            <a:avLst/>
          </a:prstGeom>
        </p:spPr>
      </p:pic>
      <p:sp>
        <p:nvSpPr>
          <p:cNvPr id="12" name="TextBox 11">
            <a:extLst>
              <a:ext uri="{FF2B5EF4-FFF2-40B4-BE49-F238E27FC236}">
                <a16:creationId xmlns:a16="http://schemas.microsoft.com/office/drawing/2014/main" id="{1CD5C09E-C551-B232-B51A-52C96EBFCED8}"/>
              </a:ext>
            </a:extLst>
          </p:cNvPr>
          <p:cNvSpPr txBox="1"/>
          <p:nvPr/>
        </p:nvSpPr>
        <p:spPr>
          <a:xfrm>
            <a:off x="7315200" y="2433240"/>
            <a:ext cx="5517800" cy="369332"/>
          </a:xfrm>
          <a:prstGeom prst="rect">
            <a:avLst/>
          </a:prstGeom>
          <a:noFill/>
        </p:spPr>
        <p:txBody>
          <a:bodyPr wrap="square" rtlCol="0">
            <a:spAutoFit/>
          </a:bodyPr>
          <a:lstStyle/>
          <a:p>
            <a:r>
              <a:rPr lang="en-US" dirty="0" smtClean="0">
                <a:solidFill>
                  <a:srgbClr val="76B9FF"/>
                </a:solidFill>
              </a:rPr>
              <a:t>Embedded code Upload Page</a:t>
            </a:r>
            <a:endParaRPr lang="en-IN" dirty="0">
              <a:solidFill>
                <a:srgbClr val="76B9FF"/>
              </a:solidFill>
            </a:endParaRPr>
          </a:p>
        </p:txBody>
      </p:sp>
    </p:spTree>
    <p:extLst>
      <p:ext uri="{BB962C8B-B14F-4D97-AF65-F5344CB8AC3E}">
        <p14:creationId xmlns:p14="http://schemas.microsoft.com/office/powerpoint/2010/main" val="3311185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B9CB6C-7A95-6E48-4482-A430D8C9C3C0}"/>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7E7DD69E-4A83-408C-D271-B43A2DD570B6}"/>
              </a:ext>
            </a:extLst>
          </p:cNvPr>
          <p:cNvSpPr/>
          <p:nvPr/>
        </p:nvSpPr>
        <p:spPr>
          <a:xfrm>
            <a:off x="793790" y="967740"/>
            <a:ext cx="11865293" cy="708779"/>
          </a:xfrm>
          <a:prstGeom prst="rect">
            <a:avLst/>
          </a:prstGeom>
          <a:noFill/>
          <a:ln/>
        </p:spPr>
        <p:txBody>
          <a:bodyPr wrap="none" lIns="0" tIns="0" rIns="0" bIns="0" rtlCol="0" anchor="t"/>
          <a:lstStyle/>
          <a:p>
            <a:pPr marL="0" indent="0">
              <a:lnSpc>
                <a:spcPts val="5550"/>
              </a:lnSpc>
              <a:buNone/>
            </a:pPr>
            <a:r>
              <a:rPr lang="en-US" sz="4450" dirty="0">
                <a:solidFill>
                  <a:srgbClr val="76B9FF"/>
                </a:solidFill>
                <a:latin typeface="Roboto Slab" pitchFamily="34" charset="0"/>
                <a:ea typeface="Roboto Slab" pitchFamily="34" charset="-122"/>
                <a:cs typeface="Roboto Slab" pitchFamily="34" charset="-120"/>
              </a:rPr>
              <a:t>User Interface </a:t>
            </a:r>
            <a:r>
              <a:rPr lang="en-US" sz="4450" dirty="0" smtClean="0">
                <a:solidFill>
                  <a:srgbClr val="76B9FF"/>
                </a:solidFill>
                <a:latin typeface="Roboto Slab" pitchFamily="34" charset="0"/>
                <a:ea typeface="Roboto Slab" pitchFamily="34" charset="-122"/>
                <a:cs typeface="Roboto Slab" pitchFamily="34" charset="-120"/>
              </a:rPr>
              <a:t>Screenshots</a:t>
            </a:r>
            <a:endParaRPr lang="en-US" sz="4450" dirty="0"/>
          </a:p>
        </p:txBody>
      </p:sp>
      <p:sp>
        <p:nvSpPr>
          <p:cNvPr id="7" name="Rectangle 6">
            <a:extLst>
              <a:ext uri="{FF2B5EF4-FFF2-40B4-BE49-F238E27FC236}">
                <a16:creationId xmlns:a16="http://schemas.microsoft.com/office/drawing/2014/main" id="{3CF25ED0-218C-F321-CAF1-792712AE223B}"/>
              </a:ext>
            </a:extLst>
          </p:cNvPr>
          <p:cNvSpPr/>
          <p:nvPr/>
        </p:nvSpPr>
        <p:spPr>
          <a:xfrm>
            <a:off x="12712390" y="7694341"/>
            <a:ext cx="1828800" cy="457200"/>
          </a:xfrm>
          <a:prstGeom prst="rect">
            <a:avLst/>
          </a:prstGeom>
          <a:solidFill>
            <a:srgbClr val="202733"/>
          </a:solidFill>
          <a:ln>
            <a:solidFill>
              <a:srgbClr val="20273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ln>
                <a:solidFill>
                  <a:srgbClr val="202733"/>
                </a:solidFill>
              </a:ln>
            </a:endParaRPr>
          </a:p>
        </p:txBody>
      </p:sp>
      <p:pic>
        <p:nvPicPr>
          <p:cNvPr id="4" name="Picture 3">
            <a:extLst>
              <a:ext uri="{FF2B5EF4-FFF2-40B4-BE49-F238E27FC236}">
                <a16:creationId xmlns:a16="http://schemas.microsoft.com/office/drawing/2014/main" id="{6A1B8CEC-B07A-809F-C29C-504626AD48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1850" y="2908093"/>
            <a:ext cx="6085992" cy="3955895"/>
          </a:xfrm>
          <a:prstGeom prst="rect">
            <a:avLst/>
          </a:prstGeom>
        </p:spPr>
      </p:pic>
      <p:sp>
        <p:nvSpPr>
          <p:cNvPr id="9" name="TextBox 8">
            <a:extLst>
              <a:ext uri="{FF2B5EF4-FFF2-40B4-BE49-F238E27FC236}">
                <a16:creationId xmlns:a16="http://schemas.microsoft.com/office/drawing/2014/main" id="{A19B8FB6-ADB2-2C0D-6B54-1B635BA69DE9}"/>
              </a:ext>
            </a:extLst>
          </p:cNvPr>
          <p:cNvSpPr txBox="1"/>
          <p:nvPr/>
        </p:nvSpPr>
        <p:spPr>
          <a:xfrm>
            <a:off x="871849" y="2433240"/>
            <a:ext cx="5517800" cy="369332"/>
          </a:xfrm>
          <a:prstGeom prst="rect">
            <a:avLst/>
          </a:prstGeom>
          <a:noFill/>
        </p:spPr>
        <p:txBody>
          <a:bodyPr wrap="square" rtlCol="0">
            <a:spAutoFit/>
          </a:bodyPr>
          <a:lstStyle/>
          <a:p>
            <a:r>
              <a:rPr lang="en-US" dirty="0" smtClean="0">
                <a:solidFill>
                  <a:srgbClr val="76B9FF"/>
                </a:solidFill>
              </a:rPr>
              <a:t>Video Upload Page</a:t>
            </a:r>
            <a:endParaRPr lang="en-IN" dirty="0">
              <a:solidFill>
                <a:srgbClr val="76B9FF"/>
              </a:solidFill>
            </a:endParaRPr>
          </a:p>
        </p:txBody>
      </p:sp>
    </p:spTree>
    <p:extLst>
      <p:ext uri="{BB962C8B-B14F-4D97-AF65-F5344CB8AC3E}">
        <p14:creationId xmlns:p14="http://schemas.microsoft.com/office/powerpoint/2010/main" val="1507830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379</TotalTime>
  <Words>506</Words>
  <Application>Microsoft Office PowerPoint</Application>
  <PresentationFormat>Custom</PresentationFormat>
  <Paragraphs>135</Paragraphs>
  <Slides>23</Slides>
  <Notes>23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23</vt:i4>
      </vt:variant>
    </vt:vector>
  </HeadingPairs>
  <TitlesOfParts>
    <vt:vector size="28" baseType="lpstr">
      <vt:lpstr>Calibri</vt:lpstr>
      <vt:lpstr>Roboto</vt:lpstr>
      <vt:lpstr>Arial</vt:lpstr>
      <vt:lpstr>Roboto Slab</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DELL</cp:lastModifiedBy>
  <cp:revision>28</cp:revision>
  <dcterms:created xsi:type="dcterms:W3CDTF">2025-02-17T15:58:13Z</dcterms:created>
  <dcterms:modified xsi:type="dcterms:W3CDTF">2025-03-23T19:37:47Z</dcterms:modified>
</cp:coreProperties>
</file>